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4.xml" ContentType="application/vnd.openxmlformats-officedocument.presentationml.tags+xml"/>
  <Override PartName="/ppt/notesSlides/notesSlide14.xml" ContentType="application/vnd.openxmlformats-officedocument.presentationml.notesSlide+xml"/>
  <Override PartName="/ppt/tags/tag5.xml" ContentType="application/vnd.openxmlformats-officedocument.presentationml.tags+xml"/>
  <Override PartName="/ppt/notesSlides/notesSlide15.xml" ContentType="application/vnd.openxmlformats-officedocument.presentationml.notesSlide+xml"/>
  <Override PartName="/ppt/tags/tag6.xml" ContentType="application/vnd.openxmlformats-officedocument.presentationml.tags+xml"/>
  <Override PartName="/ppt/notesSlides/notesSlide16.xml" ContentType="application/vnd.openxmlformats-officedocument.presentationml.notesSlide+xml"/>
  <Override PartName="/ppt/tags/tag7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148" r:id="rId2"/>
    <p:sldId id="3111" r:id="rId3"/>
    <p:sldId id="3171" r:id="rId4"/>
    <p:sldId id="3172" r:id="rId5"/>
    <p:sldId id="3126" r:id="rId6"/>
    <p:sldId id="3114" r:id="rId7"/>
    <p:sldId id="3174" r:id="rId8"/>
    <p:sldId id="3175" r:id="rId9"/>
    <p:sldId id="3176" r:id="rId10"/>
    <p:sldId id="3186" r:id="rId11"/>
    <p:sldId id="3177" r:id="rId12"/>
    <p:sldId id="3178" r:id="rId13"/>
    <p:sldId id="3179" r:id="rId14"/>
    <p:sldId id="3180" r:id="rId15"/>
    <p:sldId id="3181" r:id="rId16"/>
    <p:sldId id="3182" r:id="rId17"/>
    <p:sldId id="3183" r:id="rId18"/>
    <p:sldId id="3184" r:id="rId19"/>
    <p:sldId id="3185" r:id="rId20"/>
    <p:sldId id="3187" r:id="rId21"/>
  </p:sldIdLst>
  <p:sldSz cx="12858750" cy="7232650"/>
  <p:notesSz cx="6858000" cy="9144000"/>
  <p:custDataLst>
    <p:tags r:id="rId24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>
          <p15:clr>
            <a:srgbClr val="A4A3A4"/>
          </p15:clr>
        </p15:guide>
        <p15:guide id="2" orient="horz" pos="4228">
          <p15:clr>
            <a:srgbClr val="A4A3A4"/>
          </p15:clr>
        </p15:guide>
        <p15:guide id="3" pos="4050">
          <p15:clr>
            <a:srgbClr val="A4A3A4"/>
          </p15:clr>
        </p15:guide>
        <p15:guide id="4" pos="557">
          <p15:clr>
            <a:srgbClr val="A4A3A4"/>
          </p15:clr>
        </p15:guide>
        <p15:guide id="5" pos="7588">
          <p15:clr>
            <a:srgbClr val="A4A3A4"/>
          </p15:clr>
        </p15:guide>
        <p15:guide id="6" pos="376">
          <p15:clr>
            <a:srgbClr val="A4A3A4"/>
          </p15:clr>
        </p15:guide>
        <p15:guide id="7" pos="135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  <a:srgbClr val="00B369"/>
    <a:srgbClr val="1A8CE1"/>
    <a:srgbClr val="A78357"/>
    <a:srgbClr val="28C7D4"/>
    <a:srgbClr val="F94D4D"/>
    <a:srgbClr val="FEFEFE"/>
    <a:srgbClr val="8F1A12"/>
    <a:srgbClr val="F84E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58" autoAdjust="0"/>
    <p:restoredTop sz="92986" autoAdjust="0"/>
  </p:normalViewPr>
  <p:slideViewPr>
    <p:cSldViewPr>
      <p:cViewPr varScale="1">
        <p:scale>
          <a:sx n="81" d="100"/>
          <a:sy n="81" d="100"/>
        </p:scale>
        <p:origin x="701" y="72"/>
      </p:cViewPr>
      <p:guideLst>
        <p:guide orient="horz" pos="328"/>
        <p:guide orient="horz" pos="4228"/>
        <p:guide pos="4050"/>
        <p:guide pos="557"/>
        <p:guide pos="7588"/>
        <p:guide pos="376"/>
        <p:guide pos="1350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2" d="100"/>
        <a:sy n="132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742FC-62BB-4B81-9CA5-3B750A4B45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E82F1-5B17-4D95-A6D6-EB96F2D72B6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2.png>
</file>

<file path=ppt/media/image3.jpeg>
</file>

<file path=ppt/media/image5.jpeg>
</file>

<file path=ppt/media/image6.jpeg>
</file>

<file path=ppt/media/image7.jpeg>
</file>

<file path=ppt/media/image8.jpe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t>2020/1/9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53840B-94F0-49FA-A493-1B79233BF67D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www.1ppt.com/excel/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www.1ppt.com/shiti/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www.1ppt.com/jiaoan/  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" name="矩形 1"/>
          <p:cNvSpPr/>
          <p:nvPr userDrawn="1"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2.png"/><Relationship Id="rId5" Type="http://schemas.openxmlformats.org/officeDocument/2006/relationships/image" Target="../media/image11.jpe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p3"/><Relationship Id="rId2" Type="http://schemas.microsoft.com/office/2007/relationships/media" Target="../media/media14.mp3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p3"/><Relationship Id="rId2" Type="http://schemas.microsoft.com/office/2007/relationships/media" Target="../media/media15.mp3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p3"/><Relationship Id="rId2" Type="http://schemas.microsoft.com/office/2007/relationships/media" Target="../media/media16.mp3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p3"/><Relationship Id="rId2" Type="http://schemas.microsoft.com/office/2007/relationships/media" Target="../media/media17.mp3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8.mp3"/><Relationship Id="rId1" Type="http://schemas.microsoft.com/office/2007/relationships/media" Target="../media/media18.mp3"/><Relationship Id="rId6" Type="http://schemas.openxmlformats.org/officeDocument/2006/relationships/image" Target="../media/image2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9.mp3"/><Relationship Id="rId1" Type="http://schemas.microsoft.com/office/2007/relationships/media" Target="../media/media19.mp3"/><Relationship Id="rId6" Type="http://schemas.openxmlformats.org/officeDocument/2006/relationships/image" Target="../media/image2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0.mp3"/><Relationship Id="rId1" Type="http://schemas.microsoft.com/office/2007/relationships/media" Target="../media/media20.mp3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jpe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4.emf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p3"/><Relationship Id="rId2" Type="http://schemas.microsoft.com/office/2007/relationships/media" Target="../media/media8.mp3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0"/>
          <p:cNvSpPr txBox="1"/>
          <p:nvPr/>
        </p:nvSpPr>
        <p:spPr>
          <a:xfrm>
            <a:off x="3461167" y="1190898"/>
            <a:ext cx="5622290" cy="1174750"/>
          </a:xfrm>
          <a:prstGeom prst="rect">
            <a:avLst/>
          </a:prstGeom>
          <a:noFill/>
        </p:spPr>
        <p:txBody>
          <a:bodyPr wrap="none" lIns="68572" tIns="34286" rIns="68572" bIns="34286">
            <a:spAutoFit/>
          </a:bodyPr>
          <a:lstStyle/>
          <a:p>
            <a:pPr algn="ctr">
              <a:buNone/>
            </a:pPr>
            <a:r>
              <a:rPr sz="7200" dirty="0">
                <a:solidFill>
                  <a:schemeClr val="accent1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Arial" panose="020B0604020202020204" pitchFamily="34" charset="0"/>
              </a:rPr>
              <a:t>智能记录助手</a:t>
            </a: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01594808"/>
              </p:ext>
            </p:extLst>
          </p:nvPr>
        </p:nvGraphicFramePr>
        <p:xfrm>
          <a:off x="1772285" y="2785110"/>
          <a:ext cx="9000490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2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002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发布日期智能记录助手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2019</a:t>
                      </a:r>
                      <a:r>
                        <a:rPr lang="zh-CN" altLang="en-US"/>
                        <a:t>年</a:t>
                      </a:r>
                      <a:r>
                        <a:rPr lang="en-US" altLang="zh-CN"/>
                        <a:t>12</a:t>
                      </a:r>
                      <a:r>
                        <a:rPr lang="zh-CN" altLang="en-US"/>
                        <a:t>月</a:t>
                      </a:r>
                      <a:r>
                        <a:rPr lang="en-US" altLang="zh-CN"/>
                        <a:t>4</a:t>
                      </a:r>
                      <a:r>
                        <a:rPr lang="zh-CN" altLang="en-US"/>
                        <a:t>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产品名称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智能记录助手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文档现状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dirty="0"/>
                        <a:t>完成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文件的主人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李铮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领头的设计师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李铮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领头的开发者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李铮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迭代版本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/>
                        <a:t>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3" name="李1">
            <a:hlinkClick r:id="" action="ppaction://media"/>
            <a:extLst>
              <a:ext uri="{FF2B5EF4-FFF2-40B4-BE49-F238E27FC236}">
                <a16:creationId xmlns:a16="http://schemas.microsoft.com/office/drawing/2014/main" id="{B39377E3-3243-4E7B-98D3-1638D3D548C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25919" y="1024037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21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000">
                                          <p:cBhvr additive="base">
                                            <p:cTn id="7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000">
                                          <p:cBhvr additive="base">
                                            <p:cTn id="8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2" dur="1728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13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"/>
                    </p:tgtEl>
                  </p:cMediaNode>
                </p:audio>
              </p:childTnLst>
            </p:cTn>
          </p:par>
        </p:tnLst>
        <p:bldLst>
          <p:bldP spid="2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2" dur="1728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13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"/>
                    </p:tgtEl>
                  </p:cMediaNode>
                </p:audio>
              </p:childTnLst>
            </p:cTn>
          </p:par>
        </p:tnLst>
        <p:bldLst>
          <p:bldP spid="23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285240" y="713740"/>
            <a:ext cx="34728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具体应用场景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85240" y="2085340"/>
            <a:ext cx="686181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场景三：小明今天听了一个老外的讲座，半懂半不懂，录了个音，晚上回来整理的时候，将讲座音频导入智能记录助手转换为文本信息后，点击了其附属的一个翻译的功能，大致了解了讲座的具体内容。</a:t>
            </a:r>
          </a:p>
          <a:p>
            <a:endParaRPr lang="zh-CN" altLang="en-US"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场景四：小明在对音转文本进行编辑的时候，出现了错别字，文本纠错功能自动为其打上了下划线提示，最后小明及时对其进行了更正。</a:t>
            </a:r>
          </a:p>
          <a:p>
            <a:endParaRPr lang="zh-CN" altLang="en-US"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636000" y="1948815"/>
            <a:ext cx="3286760" cy="3422650"/>
          </a:xfrm>
          <a:prstGeom prst="rect">
            <a:avLst/>
          </a:prstGeom>
          <a:blipFill dpi="0" rotWithShape="1">
            <a:blip r:embed="rId5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李10">
            <a:hlinkClick r:id="" action="ppaction://media"/>
            <a:extLst>
              <a:ext uri="{FF2B5EF4-FFF2-40B4-BE49-F238E27FC236}">
                <a16:creationId xmlns:a16="http://schemas.microsoft.com/office/drawing/2014/main" id="{A37F43B9-2F3B-4A5F-AD8A-753523DAAA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49855" y="885030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52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285240" y="713740"/>
            <a:ext cx="34728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原型设计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3130" y="1042035"/>
            <a:ext cx="6243955" cy="47898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659755" y="6084570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核心交互展示</a:t>
            </a:r>
          </a:p>
        </p:txBody>
      </p:sp>
      <p:pic>
        <p:nvPicPr>
          <p:cNvPr id="3" name="李11">
            <a:hlinkClick r:id="" action="ppaction://media"/>
            <a:extLst>
              <a:ext uri="{FF2B5EF4-FFF2-40B4-BE49-F238E27FC236}">
                <a16:creationId xmlns:a16="http://schemas.microsoft.com/office/drawing/2014/main" id="{B9B99915-41BD-47F3-AEA0-085DB59F60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48734" y="885030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285240" y="713740"/>
            <a:ext cx="34728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原型设计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659755" y="6084570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核心交互展示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8695" y="909955"/>
            <a:ext cx="6658610" cy="4920615"/>
          </a:xfrm>
          <a:prstGeom prst="rect">
            <a:avLst/>
          </a:prstGeom>
        </p:spPr>
      </p:pic>
      <p:pic>
        <p:nvPicPr>
          <p:cNvPr id="2" name="李12">
            <a:hlinkClick r:id="" action="ppaction://media"/>
            <a:extLst>
              <a:ext uri="{FF2B5EF4-FFF2-40B4-BE49-F238E27FC236}">
                <a16:creationId xmlns:a16="http://schemas.microsoft.com/office/drawing/2014/main" id="{7B0C7802-AD7A-4A3B-B2DE-64E6CD01AA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81903" y="885030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285240" y="713740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API运用可行性展示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05865" y="2560955"/>
            <a:ext cx="686181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1.</a:t>
            </a:r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百度音频文件转写API/ 讯飞语音转文本API</a:t>
            </a:r>
          </a:p>
          <a:p>
            <a:endParaRPr lang="zh-CN" altLang="en-US"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en-US" altLang="zh-CN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2.</a:t>
            </a:r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百度文本纠错API/聚合文本纠错API/Azure必应拼写检查API</a:t>
            </a:r>
          </a:p>
          <a:p>
            <a:endParaRPr lang="zh-CN" altLang="en-US"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en-US" altLang="zh-CN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3.</a:t>
            </a:r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通用文字识别API/Azure计算机视觉API</a:t>
            </a:r>
          </a:p>
          <a:p>
            <a:endParaRPr lang="zh-CN" altLang="en-US"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en-US" altLang="zh-CN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4.</a:t>
            </a:r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百度文本翻译API/讯飞文本翻译API</a:t>
            </a:r>
          </a:p>
        </p:txBody>
      </p:sp>
      <p:sp>
        <p:nvSpPr>
          <p:cNvPr id="23" name="矩形 22"/>
          <p:cNvSpPr/>
          <p:nvPr/>
        </p:nvSpPr>
        <p:spPr>
          <a:xfrm>
            <a:off x="8229600" y="2560955"/>
            <a:ext cx="3311525" cy="2683510"/>
          </a:xfrm>
          <a:prstGeom prst="rect">
            <a:avLst/>
          </a:prstGeom>
          <a:blipFill dpi="0" rotWithShape="1">
            <a:blip r:embed="rId5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李13">
            <a:hlinkClick r:id="" action="ppaction://media"/>
            <a:extLst>
              <a:ext uri="{FF2B5EF4-FFF2-40B4-BE49-F238E27FC236}">
                <a16:creationId xmlns:a16="http://schemas.microsoft.com/office/drawing/2014/main" id="{78E32C46-FF7B-4DA6-B76B-4076C12AE2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93871" y="1056322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23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3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929130" y="792480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API使用比较分析</a:t>
            </a:r>
          </a:p>
        </p:txBody>
      </p:sp>
      <p:sp>
        <p:nvSpPr>
          <p:cNvPr id="2" name="TextBox 23"/>
          <p:cNvSpPr txBox="1"/>
          <p:nvPr/>
        </p:nvSpPr>
        <p:spPr>
          <a:xfrm>
            <a:off x="1929130" y="1744345"/>
            <a:ext cx="4437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24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语音识别API使用比较分析</a:t>
            </a: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929130" y="2854325"/>
          <a:ext cx="899922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9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97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997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对比项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讯飞语音转写API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百度语音转写API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效率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速度快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速度慢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精确度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断句效果好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断句效果不太好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性价比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4.9-9.9./</a:t>
                      </a:r>
                      <a:r>
                        <a:rPr lang="zh-CN" altLang="en-US"/>
                        <a:t>小时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1.15-2.20/</a:t>
                      </a:r>
                      <a:r>
                        <a:rPr lang="zh-CN" altLang="en-US"/>
                        <a:t>小时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李14">
            <a:hlinkClick r:id="" action="ppaction://media"/>
            <a:extLst>
              <a:ext uri="{FF2B5EF4-FFF2-40B4-BE49-F238E27FC236}">
                <a16:creationId xmlns:a16="http://schemas.microsoft.com/office/drawing/2014/main" id="{AF03D431-E5B6-4218-AC89-B2AAF2CE6A0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28350" y="963770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929130" y="792480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API使用比较分析</a:t>
            </a:r>
          </a:p>
        </p:txBody>
      </p:sp>
      <p:sp>
        <p:nvSpPr>
          <p:cNvPr id="2" name="TextBox 23"/>
          <p:cNvSpPr txBox="1"/>
          <p:nvPr/>
        </p:nvSpPr>
        <p:spPr>
          <a:xfrm>
            <a:off x="1929130" y="1744345"/>
            <a:ext cx="4437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24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文字识别API使用比较分析</a:t>
            </a: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929765" y="2735580"/>
          <a:ext cx="8999220" cy="288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9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97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997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对比项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Azure计算机视觉API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百度通用文字识别API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功能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可将印刷文本和手写文本从图像中提取到计算机可读的字符流，只支持的英语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对图片中的文字进行检测和识别，支持中、英、法、俄、西、葡、德、意、日、韩、中英混合等多语种识别，同时支持中、英、日、韩四语种的类型检测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精确度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识别精度高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识别精度高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性价比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t>0.0012元/每次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t>0.0025-0.005元/次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李15">
            <a:hlinkClick r:id="" action="ppaction://media"/>
            <a:extLst>
              <a:ext uri="{FF2B5EF4-FFF2-40B4-BE49-F238E27FC236}">
                <a16:creationId xmlns:a16="http://schemas.microsoft.com/office/drawing/2014/main" id="{48CC9F54-6319-4EFC-8E57-A895B40379C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85303" y="109604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929130" y="792480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API使用比较分析</a:t>
            </a:r>
          </a:p>
        </p:txBody>
      </p:sp>
      <p:sp>
        <p:nvSpPr>
          <p:cNvPr id="2" name="TextBox 23"/>
          <p:cNvSpPr txBox="1"/>
          <p:nvPr/>
        </p:nvSpPr>
        <p:spPr>
          <a:xfrm>
            <a:off x="1929130" y="1744345"/>
            <a:ext cx="4437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24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文本翻译API使用比较分析</a:t>
            </a: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929130" y="2854325"/>
          <a:ext cx="7991475" cy="271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9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17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4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对比项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百度文本纠错API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Azure必应拼写检查API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功能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仅支持中文，支持错别字、短文本、长文本、语音识别结果等多种文本内容识别与纠正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仅支持英文，可纠正拼写错误和识别姓名、断字、品牌名和俚语语言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精确度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识别精度高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识别精度高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字节量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t>上限511字节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t>无标明上限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性价比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0.0025元/每次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0.0035</a:t>
                      </a:r>
                      <a:r>
                        <a:rPr lang="zh-CN" altLang="en-US"/>
                        <a:t>元</a:t>
                      </a:r>
                      <a:r>
                        <a:rPr lang="en-US" altLang="zh-CN"/>
                        <a:t>/</a:t>
                      </a:r>
                      <a:r>
                        <a:rPr lang="zh-CN" altLang="en-US"/>
                        <a:t>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" name="李16">
            <a:hlinkClick r:id="" action="ppaction://media"/>
            <a:extLst>
              <a:ext uri="{FF2B5EF4-FFF2-40B4-BE49-F238E27FC236}">
                <a16:creationId xmlns:a16="http://schemas.microsoft.com/office/drawing/2014/main" id="{F6052FAD-6C45-45DD-A14B-E2D2DEEA03B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49855" y="963770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929130" y="792480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API使用比较分析</a:t>
            </a:r>
          </a:p>
        </p:txBody>
      </p:sp>
      <p:sp>
        <p:nvSpPr>
          <p:cNvPr id="2" name="TextBox 23"/>
          <p:cNvSpPr txBox="1"/>
          <p:nvPr/>
        </p:nvSpPr>
        <p:spPr>
          <a:xfrm>
            <a:off x="1929130" y="1744345"/>
            <a:ext cx="4437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24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文本纠错API使用比较分析</a:t>
            </a: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929130" y="2854325"/>
          <a:ext cx="8999220" cy="1783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9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97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997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对比项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百度文本翻译API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讯飞文本翻译API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功能</a:t>
                      </a:r>
                      <a:r>
                        <a:rPr lang="en-US" altLang="zh-CN"/>
                        <a:t>gong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支持28种语言实时互译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支持包括英、日、法、西、俄等10多种语言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精确度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识别精度高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识别精度高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性价比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t>49元/百万字符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t>45元/百万字符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李17">
            <a:hlinkClick r:id="" action="ppaction://media"/>
            <a:extLst>
              <a:ext uri="{FF2B5EF4-FFF2-40B4-BE49-F238E27FC236}">
                <a16:creationId xmlns:a16="http://schemas.microsoft.com/office/drawing/2014/main" id="{C1A49A1C-DA20-48D3-83AF-CDA41A3E059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41194" y="963770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205865" y="700405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API使用总结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05865" y="2259965"/>
            <a:ext cx="686181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语音转写API在投资条件允许的情况下，可优先考虑讯飞语音转写API，价格更高，效果更好。</a:t>
            </a:r>
          </a:p>
          <a:p>
            <a:endParaRPr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文本纠错API在纠错中文文本的时候推荐使用百度文本纠错API，在纠错英文文本的时候推荐使用Azure必应拼写检查API，性价比较高。</a:t>
            </a:r>
          </a:p>
          <a:p>
            <a:endParaRPr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338185" y="2075180"/>
            <a:ext cx="3430905" cy="2917190"/>
          </a:xfrm>
          <a:prstGeom prst="rect">
            <a:avLst/>
          </a:prstGeom>
          <a:blipFill dpi="0" rotWithShape="1">
            <a:blip r:embed="rId5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李18">
            <a:hlinkClick r:id="" action="ppaction://media"/>
            <a:extLst>
              <a:ext uri="{FF2B5EF4-FFF2-40B4-BE49-F238E27FC236}">
                <a16:creationId xmlns:a16="http://schemas.microsoft.com/office/drawing/2014/main" id="{013D01DC-CE83-4C73-8F51-C1B8FCEF0D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93871" y="1042987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29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205865" y="700405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API使用总结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05865" y="2075180"/>
            <a:ext cx="682244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文字识别API鉴于Azure的语言受限，建议考虑百度通用文字识别API。</a:t>
            </a:r>
          </a:p>
          <a:p>
            <a:endParaRPr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文本翻译API，经济条件允许的情况下，优先考虑百度文本翻译API，因为其提供的翻译语种更为全面。</a:t>
            </a:r>
          </a:p>
          <a:p>
            <a:endParaRPr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338185" y="2075180"/>
            <a:ext cx="3549015" cy="3340100"/>
          </a:xfrm>
          <a:prstGeom prst="rect">
            <a:avLst/>
          </a:prstGeom>
          <a:blipFill dpi="0" rotWithShape="1">
            <a:blip r:embed="rId5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李19">
            <a:hlinkClick r:id="" action="ppaction://media"/>
            <a:extLst>
              <a:ext uri="{FF2B5EF4-FFF2-40B4-BE49-F238E27FC236}">
                <a16:creationId xmlns:a16="http://schemas.microsoft.com/office/drawing/2014/main" id="{D3435B0B-03BF-4748-941D-1376F866B8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93871" y="952029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56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组合 11"/>
          <p:cNvGrpSpPr/>
          <p:nvPr/>
        </p:nvGrpSpPr>
        <p:grpSpPr bwMode="auto">
          <a:xfrm>
            <a:off x="2036887" y="1497677"/>
            <a:ext cx="4740146" cy="934014"/>
            <a:chOff x="3886200" y="308377"/>
            <a:chExt cx="4496026" cy="884682"/>
          </a:xfrm>
        </p:grpSpPr>
        <p:sp>
          <p:nvSpPr>
            <p:cNvPr id="92" name="任意多边形 91"/>
            <p:cNvSpPr/>
            <p:nvPr/>
          </p:nvSpPr>
          <p:spPr>
            <a:xfrm>
              <a:off x="3886200" y="308377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0CCD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3" name="任意多边形 92"/>
            <p:cNvSpPr/>
            <p:nvPr/>
          </p:nvSpPr>
          <p:spPr>
            <a:xfrm>
              <a:off x="3886426" y="30846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/>
                <a:t>价值主张设计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884170" y="2872740"/>
            <a:ext cx="18161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需求描述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884170" y="3533775"/>
            <a:ext cx="73907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相信很多人在参加一些重要会议、讲座、课堂等情景下，都会用到录音或者是拍照将听到的，看到的内容记录下来，后期再对记录下来的内容进行整理笔记，如果有一款产品，可以直接对录音文件，照片文件进行语音识别和文字识别，返回文字内容，并且提供翻译的功能，想应会受到很多人的欢迎。</a:t>
            </a:r>
          </a:p>
        </p:txBody>
      </p:sp>
      <p:pic>
        <p:nvPicPr>
          <p:cNvPr id="4" name="李2">
            <a:hlinkClick r:id="" action="ppaction://media"/>
            <a:extLst>
              <a:ext uri="{FF2B5EF4-FFF2-40B4-BE49-F238E27FC236}">
                <a16:creationId xmlns:a16="http://schemas.microsoft.com/office/drawing/2014/main" id="{D888A0E8-E977-4B83-9B52-F66A563EA6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37887" y="1010314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2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205865" y="700405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产品可行性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05865" y="2075180"/>
            <a:ext cx="682244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1.</a:t>
            </a:r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目前已有的</a:t>
            </a:r>
            <a:r>
              <a:rPr lang="en-US" altLang="zh-CN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API</a:t>
            </a:r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可以实现智能记录助手的功能</a:t>
            </a:r>
          </a:p>
          <a:p>
            <a:endParaRPr lang="zh-CN" altLang="en-US"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en-US" altLang="zh-CN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2.API</a:t>
            </a:r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的调用价格，除了语音转文字会较贵之外，其他的</a:t>
            </a:r>
            <a:r>
              <a:rPr lang="en-US" altLang="zh-CN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API</a:t>
            </a:r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的调用成本不高，前期可以考虑先做除了与语音转文字的其他功能</a:t>
            </a:r>
          </a:p>
          <a:p>
            <a:endParaRPr lang="zh-CN" altLang="en-US"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en-US" altLang="zh-CN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3.</a:t>
            </a:r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新用户有免费调用次数，超过次数将收费，收取的费用用于</a:t>
            </a:r>
            <a:r>
              <a:rPr lang="en-US" altLang="zh-CN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API</a:t>
            </a:r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的费用和公司运营费用，实现健康公司的运营</a:t>
            </a:r>
          </a:p>
        </p:txBody>
      </p:sp>
      <p:sp>
        <p:nvSpPr>
          <p:cNvPr id="4" name="矩形 3"/>
          <p:cNvSpPr/>
          <p:nvPr/>
        </p:nvSpPr>
        <p:spPr>
          <a:xfrm>
            <a:off x="8132445" y="1710055"/>
            <a:ext cx="4065270" cy="3344545"/>
          </a:xfrm>
          <a:prstGeom prst="rect">
            <a:avLst/>
          </a:prstGeom>
          <a:blipFill dpi="0" rotWithShape="1">
            <a:blip r:embed="rId5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李20">
            <a:hlinkClick r:id="" action="ppaction://media"/>
            <a:extLst>
              <a:ext uri="{FF2B5EF4-FFF2-40B4-BE49-F238E27FC236}">
                <a16:creationId xmlns:a16="http://schemas.microsoft.com/office/drawing/2014/main" id="{1AC6209C-6E54-48B4-978E-71CA627BFC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65879" y="87169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0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组合 11"/>
          <p:cNvGrpSpPr/>
          <p:nvPr/>
        </p:nvGrpSpPr>
        <p:grpSpPr bwMode="auto">
          <a:xfrm>
            <a:off x="2036887" y="1497677"/>
            <a:ext cx="4740146" cy="934014"/>
            <a:chOff x="3886200" y="308377"/>
            <a:chExt cx="4496026" cy="884682"/>
          </a:xfrm>
        </p:grpSpPr>
        <p:sp>
          <p:nvSpPr>
            <p:cNvPr id="92" name="任意多边形 91"/>
            <p:cNvSpPr/>
            <p:nvPr/>
          </p:nvSpPr>
          <p:spPr>
            <a:xfrm>
              <a:off x="3886200" y="308377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0CCD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3" name="任意多边形 92"/>
            <p:cNvSpPr/>
            <p:nvPr/>
          </p:nvSpPr>
          <p:spPr>
            <a:xfrm>
              <a:off x="3886426" y="30846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/>
                <a:t>加值宣言</a:t>
              </a: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396490" y="2818130"/>
            <a:ext cx="8051800" cy="37846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智能记录助手产品采用了语音转写，文本纠错，文字识别和机器翻译API技术来对产品的功能进行加值和优化，来提高用户记录的效率。</a:t>
            </a: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主要</a:t>
            </a: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运用了语音转写API技术，用户可以通过选择想要转写的音频，智能记录助手会给用户返回音频对应的文本内容。</a:t>
            </a: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运用了文字识别API技术，用户可选择上传图片来进行图像文字提取，也可以通过智能记录助手拍照实时返回文字内容。</a:t>
            </a:r>
          </a:p>
          <a:p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2" name="李3">
            <a:hlinkClick r:id="" action="ppaction://media"/>
            <a:extLst>
              <a:ext uri="{FF2B5EF4-FFF2-40B4-BE49-F238E27FC236}">
                <a16:creationId xmlns:a16="http://schemas.microsoft.com/office/drawing/2014/main" id="{2339BFAD-AC47-4E88-B4EB-5C9DB7094A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93871" y="1010314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07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组合 11"/>
          <p:cNvGrpSpPr/>
          <p:nvPr/>
        </p:nvGrpSpPr>
        <p:grpSpPr bwMode="auto">
          <a:xfrm>
            <a:off x="2036887" y="1497677"/>
            <a:ext cx="4740146" cy="934014"/>
            <a:chOff x="3886200" y="308377"/>
            <a:chExt cx="4496026" cy="884682"/>
          </a:xfrm>
        </p:grpSpPr>
        <p:sp>
          <p:nvSpPr>
            <p:cNvPr id="92" name="任意多边形 91"/>
            <p:cNvSpPr/>
            <p:nvPr/>
          </p:nvSpPr>
          <p:spPr>
            <a:xfrm>
              <a:off x="3886200" y="308377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0CCD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3" name="任意多边形 92"/>
            <p:cNvSpPr/>
            <p:nvPr/>
          </p:nvSpPr>
          <p:spPr>
            <a:xfrm>
              <a:off x="3886426" y="30846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/>
                <a:t>加值宣言</a:t>
              </a: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766695" y="2818130"/>
            <a:ext cx="732536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辅助</a:t>
            </a: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利用文本纠错API技术来对用户编辑的笔记进行文本纠错，从而提高用户的使用体验和工作效率。</a:t>
            </a: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利用机器翻译API技术来对返回的文本内容进行文本的翻译，辅助用户进行笔记整理。</a:t>
            </a:r>
          </a:p>
        </p:txBody>
      </p:sp>
      <p:pic>
        <p:nvPicPr>
          <p:cNvPr id="2" name="李4">
            <a:hlinkClick r:id="" action="ppaction://media"/>
            <a:extLst>
              <a:ext uri="{FF2B5EF4-FFF2-40B4-BE49-F238E27FC236}">
                <a16:creationId xmlns:a16="http://schemas.microsoft.com/office/drawing/2014/main" id="{7279A57C-80BC-4DDC-AB7B-E276426038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21625" y="1168053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84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282044" y="0"/>
            <a:ext cx="6576354" cy="7232650"/>
          </a:xfrm>
          <a:prstGeom prst="rect">
            <a:avLst/>
          </a:prstGeom>
          <a:blipFill dpi="0" rotWithShape="1">
            <a:blip r:embed="rId5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grpSp>
        <p:nvGrpSpPr>
          <p:cNvPr id="3" name="组合 28"/>
          <p:cNvGrpSpPr/>
          <p:nvPr/>
        </p:nvGrpSpPr>
        <p:grpSpPr bwMode="auto">
          <a:xfrm>
            <a:off x="6109773" y="1205735"/>
            <a:ext cx="3727940" cy="4821767"/>
            <a:chOff x="3233461" y="1567163"/>
            <a:chExt cx="2625090" cy="3395362"/>
          </a:xfrm>
        </p:grpSpPr>
        <p:pic>
          <p:nvPicPr>
            <p:cNvPr id="30733" name="图片 20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3233461" y="1567163"/>
              <a:ext cx="2625090" cy="33953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" name="矩形 30"/>
            <p:cNvSpPr/>
            <p:nvPr/>
          </p:nvSpPr>
          <p:spPr>
            <a:xfrm>
              <a:off x="3481823" y="1883121"/>
              <a:ext cx="2128366" cy="2829468"/>
            </a:xfrm>
            <a:prstGeom prst="rect">
              <a:avLst/>
            </a:prstGeom>
            <a:blipFill dpi="0" rotWithShape="1">
              <a:blip r:embed="rId7" cstate="screen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 dirty="0"/>
            </a:p>
          </p:txBody>
        </p:sp>
      </p:grpSp>
      <p:sp>
        <p:nvSpPr>
          <p:cNvPr id="30" name="TextBox 23"/>
          <p:cNvSpPr txBox="1"/>
          <p:nvPr/>
        </p:nvSpPr>
        <p:spPr>
          <a:xfrm>
            <a:off x="1009015" y="1009015"/>
            <a:ext cx="32404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核心价值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09015" y="2091055"/>
            <a:ext cx="48945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提供给用户基本的语音转写和图像文本提取服务。</a:t>
            </a:r>
          </a:p>
        </p:txBody>
      </p:sp>
      <p:sp>
        <p:nvSpPr>
          <p:cNvPr id="5" name="TextBox 23"/>
          <p:cNvSpPr txBox="1"/>
          <p:nvPr/>
        </p:nvSpPr>
        <p:spPr>
          <a:xfrm>
            <a:off x="1122680" y="3091815"/>
            <a:ext cx="32404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目标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122680" y="4015105"/>
            <a:ext cx="48945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一个为用户提供轻记录、便整理功能的智能记录助手。</a:t>
            </a:r>
          </a:p>
        </p:txBody>
      </p:sp>
      <p:pic>
        <p:nvPicPr>
          <p:cNvPr id="7" name="李5">
            <a:hlinkClick r:id="" action="ppaction://media"/>
            <a:extLst>
              <a:ext uri="{FF2B5EF4-FFF2-40B4-BE49-F238E27FC236}">
                <a16:creationId xmlns:a16="http://schemas.microsoft.com/office/drawing/2014/main" id="{952F51BE-0C32-4BB4-8166-A88C89F0D8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407100" y="527511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588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7581445" y="1419543"/>
            <a:ext cx="4192252" cy="5777090"/>
            <a:chOff x="1079500" y="969962"/>
            <a:chExt cx="8877301" cy="12233276"/>
          </a:xfrm>
        </p:grpSpPr>
        <p:sp>
          <p:nvSpPr>
            <p:cNvPr id="6" name="Freeform 5"/>
            <p:cNvSpPr/>
            <p:nvPr/>
          </p:nvSpPr>
          <p:spPr bwMode="auto">
            <a:xfrm>
              <a:off x="1079500" y="4344988"/>
              <a:ext cx="5178425" cy="7847013"/>
            </a:xfrm>
            <a:custGeom>
              <a:avLst/>
              <a:gdLst>
                <a:gd name="T0" fmla="*/ 245 w 245"/>
                <a:gd name="T1" fmla="*/ 0 h 372"/>
                <a:gd name="T2" fmla="*/ 5 w 245"/>
                <a:gd name="T3" fmla="*/ 353 h 372"/>
                <a:gd name="T4" fmla="*/ 14 w 245"/>
                <a:gd name="T5" fmla="*/ 371 h 372"/>
                <a:gd name="T6" fmla="*/ 15 w 245"/>
                <a:gd name="T7" fmla="*/ 372 h 372"/>
                <a:gd name="T8" fmla="*/ 245 w 245"/>
                <a:gd name="T9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372">
                  <a:moveTo>
                    <a:pt x="245" y="0"/>
                  </a:moveTo>
                  <a:cubicBezTo>
                    <a:pt x="97" y="179"/>
                    <a:pt x="1" y="321"/>
                    <a:pt x="5" y="353"/>
                  </a:cubicBezTo>
                  <a:cubicBezTo>
                    <a:pt x="7" y="358"/>
                    <a:pt x="11" y="366"/>
                    <a:pt x="14" y="371"/>
                  </a:cubicBezTo>
                  <a:cubicBezTo>
                    <a:pt x="15" y="372"/>
                    <a:pt x="15" y="372"/>
                    <a:pt x="15" y="372"/>
                  </a:cubicBezTo>
                  <a:cubicBezTo>
                    <a:pt x="0" y="335"/>
                    <a:pt x="129" y="148"/>
                    <a:pt x="245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1565275" y="5335588"/>
              <a:ext cx="5178425" cy="7867650"/>
            </a:xfrm>
            <a:custGeom>
              <a:avLst/>
              <a:gdLst>
                <a:gd name="T0" fmla="*/ 245 w 245"/>
                <a:gd name="T1" fmla="*/ 0 h 373"/>
                <a:gd name="T2" fmla="*/ 5 w 245"/>
                <a:gd name="T3" fmla="*/ 353 h 373"/>
                <a:gd name="T4" fmla="*/ 14 w 245"/>
                <a:gd name="T5" fmla="*/ 372 h 373"/>
                <a:gd name="T6" fmla="*/ 15 w 245"/>
                <a:gd name="T7" fmla="*/ 373 h 373"/>
                <a:gd name="T8" fmla="*/ 245 w 245"/>
                <a:gd name="T9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373">
                  <a:moveTo>
                    <a:pt x="245" y="0"/>
                  </a:moveTo>
                  <a:cubicBezTo>
                    <a:pt x="97" y="180"/>
                    <a:pt x="1" y="322"/>
                    <a:pt x="5" y="353"/>
                  </a:cubicBezTo>
                  <a:cubicBezTo>
                    <a:pt x="7" y="359"/>
                    <a:pt x="11" y="367"/>
                    <a:pt x="14" y="372"/>
                  </a:cubicBezTo>
                  <a:cubicBezTo>
                    <a:pt x="15" y="373"/>
                    <a:pt x="15" y="373"/>
                    <a:pt x="15" y="373"/>
                  </a:cubicBezTo>
                  <a:cubicBezTo>
                    <a:pt x="0" y="335"/>
                    <a:pt x="130" y="149"/>
                    <a:pt x="245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3954463" y="1011237"/>
              <a:ext cx="5283199" cy="6391276"/>
            </a:xfrm>
            <a:custGeom>
              <a:avLst/>
              <a:gdLst>
                <a:gd name="T0" fmla="*/ 84 w 250"/>
                <a:gd name="T1" fmla="*/ 232 h 303"/>
                <a:gd name="T2" fmla="*/ 79 w 250"/>
                <a:gd name="T3" fmla="*/ 226 h 303"/>
                <a:gd name="T4" fmla="*/ 66 w 250"/>
                <a:gd name="T5" fmla="*/ 218 h 303"/>
                <a:gd name="T6" fmla="*/ 66 w 250"/>
                <a:gd name="T7" fmla="*/ 218 h 303"/>
                <a:gd name="T8" fmla="*/ 132 w 250"/>
                <a:gd name="T9" fmla="*/ 225 h 303"/>
                <a:gd name="T10" fmla="*/ 177 w 250"/>
                <a:gd name="T11" fmla="*/ 217 h 303"/>
                <a:gd name="T12" fmla="*/ 65 w 250"/>
                <a:gd name="T13" fmla="*/ 192 h 303"/>
                <a:gd name="T14" fmla="*/ 65 w 250"/>
                <a:gd name="T15" fmla="*/ 192 h 303"/>
                <a:gd name="T16" fmla="*/ 65 w 250"/>
                <a:gd name="T17" fmla="*/ 190 h 303"/>
                <a:gd name="T18" fmla="*/ 65 w 250"/>
                <a:gd name="T19" fmla="*/ 191 h 303"/>
                <a:gd name="T20" fmla="*/ 67 w 250"/>
                <a:gd name="T21" fmla="*/ 186 h 303"/>
                <a:gd name="T22" fmla="*/ 66 w 250"/>
                <a:gd name="T23" fmla="*/ 187 h 303"/>
                <a:gd name="T24" fmla="*/ 68 w 250"/>
                <a:gd name="T25" fmla="*/ 185 h 303"/>
                <a:gd name="T26" fmla="*/ 68 w 250"/>
                <a:gd name="T27" fmla="*/ 185 h 303"/>
                <a:gd name="T28" fmla="*/ 68 w 250"/>
                <a:gd name="T29" fmla="*/ 184 h 303"/>
                <a:gd name="T30" fmla="*/ 68 w 250"/>
                <a:gd name="T31" fmla="*/ 184 h 303"/>
                <a:gd name="T32" fmla="*/ 69 w 250"/>
                <a:gd name="T33" fmla="*/ 182 h 303"/>
                <a:gd name="T34" fmla="*/ 70 w 250"/>
                <a:gd name="T35" fmla="*/ 180 h 303"/>
                <a:gd name="T36" fmla="*/ 69 w 250"/>
                <a:gd name="T37" fmla="*/ 182 h 303"/>
                <a:gd name="T38" fmla="*/ 70 w 250"/>
                <a:gd name="T39" fmla="*/ 179 h 303"/>
                <a:gd name="T40" fmla="*/ 72 w 250"/>
                <a:gd name="T41" fmla="*/ 177 h 303"/>
                <a:gd name="T42" fmla="*/ 73 w 250"/>
                <a:gd name="T43" fmla="*/ 174 h 303"/>
                <a:gd name="T44" fmla="*/ 73 w 250"/>
                <a:gd name="T45" fmla="*/ 173 h 303"/>
                <a:gd name="T46" fmla="*/ 73 w 250"/>
                <a:gd name="T47" fmla="*/ 173 h 303"/>
                <a:gd name="T48" fmla="*/ 47 w 250"/>
                <a:gd name="T49" fmla="*/ 146 h 303"/>
                <a:gd name="T50" fmla="*/ 47 w 250"/>
                <a:gd name="T51" fmla="*/ 146 h 303"/>
                <a:gd name="T52" fmla="*/ 62 w 250"/>
                <a:gd name="T53" fmla="*/ 133 h 303"/>
                <a:gd name="T54" fmla="*/ 80 w 250"/>
                <a:gd name="T55" fmla="*/ 126 h 303"/>
                <a:gd name="T56" fmla="*/ 80 w 250"/>
                <a:gd name="T57" fmla="*/ 126 h 303"/>
                <a:gd name="T58" fmla="*/ 97 w 250"/>
                <a:gd name="T59" fmla="*/ 128 h 303"/>
                <a:gd name="T60" fmla="*/ 103 w 250"/>
                <a:gd name="T61" fmla="*/ 119 h 303"/>
                <a:gd name="T62" fmla="*/ 103 w 250"/>
                <a:gd name="T63" fmla="*/ 119 h 303"/>
                <a:gd name="T64" fmla="*/ 108 w 250"/>
                <a:gd name="T65" fmla="*/ 110 h 303"/>
                <a:gd name="T66" fmla="*/ 103 w 250"/>
                <a:gd name="T67" fmla="*/ 118 h 303"/>
                <a:gd name="T68" fmla="*/ 128 w 250"/>
                <a:gd name="T69" fmla="*/ 79 h 303"/>
                <a:gd name="T70" fmla="*/ 123 w 250"/>
                <a:gd name="T71" fmla="*/ 87 h 303"/>
                <a:gd name="T72" fmla="*/ 113 w 250"/>
                <a:gd name="T73" fmla="*/ 102 h 303"/>
                <a:gd name="T74" fmla="*/ 133 w 250"/>
                <a:gd name="T75" fmla="*/ 72 h 303"/>
                <a:gd name="T76" fmla="*/ 140 w 250"/>
                <a:gd name="T77" fmla="*/ 62 h 303"/>
                <a:gd name="T78" fmla="*/ 140 w 250"/>
                <a:gd name="T79" fmla="*/ 62 h 303"/>
                <a:gd name="T80" fmla="*/ 161 w 250"/>
                <a:gd name="T81" fmla="*/ 37 h 303"/>
                <a:gd name="T82" fmla="*/ 178 w 250"/>
                <a:gd name="T83" fmla="*/ 22 h 303"/>
                <a:gd name="T84" fmla="*/ 178 w 250"/>
                <a:gd name="T85" fmla="*/ 22 h 303"/>
                <a:gd name="T86" fmla="*/ 181 w 250"/>
                <a:gd name="T87" fmla="*/ 19 h 303"/>
                <a:gd name="T88" fmla="*/ 183 w 250"/>
                <a:gd name="T89" fmla="*/ 18 h 303"/>
                <a:gd name="T90" fmla="*/ 189 w 250"/>
                <a:gd name="T91" fmla="*/ 15 h 303"/>
                <a:gd name="T92" fmla="*/ 207 w 250"/>
                <a:gd name="T93" fmla="*/ 8 h 303"/>
                <a:gd name="T94" fmla="*/ 229 w 250"/>
                <a:gd name="T95" fmla="*/ 3 h 303"/>
                <a:gd name="T96" fmla="*/ 219 w 250"/>
                <a:gd name="T97" fmla="*/ 5 h 303"/>
                <a:gd name="T98" fmla="*/ 228 w 250"/>
                <a:gd name="T99" fmla="*/ 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0" h="303">
                  <a:moveTo>
                    <a:pt x="79" y="226"/>
                  </a:moveTo>
                  <a:cubicBezTo>
                    <a:pt x="77" y="227"/>
                    <a:pt x="77" y="227"/>
                    <a:pt x="77" y="227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92" y="239"/>
                    <a:pt x="92" y="239"/>
                    <a:pt x="92" y="239"/>
                  </a:cubicBezTo>
                  <a:cubicBezTo>
                    <a:pt x="94" y="239"/>
                    <a:pt x="94" y="239"/>
                    <a:pt x="94" y="239"/>
                  </a:cubicBezTo>
                  <a:cubicBezTo>
                    <a:pt x="79" y="226"/>
                    <a:pt x="79" y="226"/>
                    <a:pt x="79" y="226"/>
                  </a:cubicBezTo>
                  <a:moveTo>
                    <a:pt x="66" y="214"/>
                  </a:moveTo>
                  <a:cubicBezTo>
                    <a:pt x="66" y="214"/>
                    <a:pt x="66" y="214"/>
                    <a:pt x="66" y="214"/>
                  </a:cubicBezTo>
                  <a:cubicBezTo>
                    <a:pt x="66" y="218"/>
                    <a:pt x="66" y="218"/>
                    <a:pt x="66" y="218"/>
                  </a:cubicBezTo>
                  <a:cubicBezTo>
                    <a:pt x="67" y="218"/>
                    <a:pt x="67" y="218"/>
                    <a:pt x="67" y="218"/>
                  </a:cubicBezTo>
                  <a:cubicBezTo>
                    <a:pt x="67" y="218"/>
                    <a:pt x="67" y="218"/>
                    <a:pt x="67" y="218"/>
                  </a:cubicBezTo>
                  <a:cubicBezTo>
                    <a:pt x="66" y="218"/>
                    <a:pt x="66" y="218"/>
                    <a:pt x="66" y="218"/>
                  </a:cubicBezTo>
                  <a:cubicBezTo>
                    <a:pt x="66" y="214"/>
                    <a:pt x="66" y="214"/>
                    <a:pt x="66" y="214"/>
                  </a:cubicBezTo>
                  <a:moveTo>
                    <a:pt x="171" y="194"/>
                  </a:moveTo>
                  <a:cubicBezTo>
                    <a:pt x="156" y="207"/>
                    <a:pt x="142" y="217"/>
                    <a:pt x="132" y="225"/>
                  </a:cubicBezTo>
                  <a:cubicBezTo>
                    <a:pt x="133" y="238"/>
                    <a:pt x="98" y="287"/>
                    <a:pt x="98" y="287"/>
                  </a:cubicBezTo>
                  <a:cubicBezTo>
                    <a:pt x="98" y="303"/>
                    <a:pt x="98" y="303"/>
                    <a:pt x="98" y="303"/>
                  </a:cubicBezTo>
                  <a:cubicBezTo>
                    <a:pt x="129" y="271"/>
                    <a:pt x="171" y="249"/>
                    <a:pt x="177" y="217"/>
                  </a:cubicBezTo>
                  <a:cubicBezTo>
                    <a:pt x="179" y="205"/>
                    <a:pt x="176" y="198"/>
                    <a:pt x="171" y="194"/>
                  </a:cubicBezTo>
                  <a:moveTo>
                    <a:pt x="65" y="192"/>
                  </a:moveTo>
                  <a:cubicBezTo>
                    <a:pt x="65" y="192"/>
                    <a:pt x="65" y="192"/>
                    <a:pt x="65" y="192"/>
                  </a:cubicBezTo>
                  <a:cubicBezTo>
                    <a:pt x="66" y="211"/>
                    <a:pt x="66" y="211"/>
                    <a:pt x="66" y="211"/>
                  </a:cubicBezTo>
                  <a:cubicBezTo>
                    <a:pt x="66" y="211"/>
                    <a:pt x="66" y="211"/>
                    <a:pt x="66" y="211"/>
                  </a:cubicBezTo>
                  <a:cubicBezTo>
                    <a:pt x="65" y="192"/>
                    <a:pt x="65" y="192"/>
                    <a:pt x="65" y="192"/>
                  </a:cubicBezTo>
                  <a:moveTo>
                    <a:pt x="66" y="188"/>
                  </a:moveTo>
                  <a:cubicBezTo>
                    <a:pt x="66" y="188"/>
                    <a:pt x="66" y="188"/>
                    <a:pt x="66" y="188"/>
                  </a:cubicBezTo>
                  <a:cubicBezTo>
                    <a:pt x="66" y="189"/>
                    <a:pt x="65" y="190"/>
                    <a:pt x="65" y="190"/>
                  </a:cubicBezTo>
                  <a:cubicBezTo>
                    <a:pt x="65" y="190"/>
                    <a:pt x="65" y="190"/>
                    <a:pt x="65" y="190"/>
                  </a:cubicBezTo>
                  <a:cubicBezTo>
                    <a:pt x="65" y="191"/>
                    <a:pt x="65" y="191"/>
                    <a:pt x="65" y="191"/>
                  </a:cubicBezTo>
                  <a:cubicBezTo>
                    <a:pt x="65" y="191"/>
                    <a:pt x="65" y="191"/>
                    <a:pt x="65" y="191"/>
                  </a:cubicBezTo>
                  <a:cubicBezTo>
                    <a:pt x="65" y="191"/>
                    <a:pt x="65" y="191"/>
                    <a:pt x="65" y="191"/>
                  </a:cubicBezTo>
                  <a:cubicBezTo>
                    <a:pt x="65" y="190"/>
                    <a:pt x="65" y="189"/>
                    <a:pt x="66" y="188"/>
                  </a:cubicBezTo>
                  <a:moveTo>
                    <a:pt x="67" y="186"/>
                  </a:moveTo>
                  <a:cubicBezTo>
                    <a:pt x="67" y="186"/>
                    <a:pt x="67" y="186"/>
                    <a:pt x="67" y="186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6" y="187"/>
                    <a:pt x="66" y="187"/>
                  </a:cubicBezTo>
                  <a:cubicBezTo>
                    <a:pt x="67" y="187"/>
                    <a:pt x="67" y="186"/>
                    <a:pt x="67" y="186"/>
                  </a:cubicBezTo>
                  <a:moveTo>
                    <a:pt x="68" y="185"/>
                  </a:moveTo>
                  <a:cubicBezTo>
                    <a:pt x="68" y="185"/>
                    <a:pt x="68" y="185"/>
                    <a:pt x="68" y="185"/>
                  </a:cubicBezTo>
                  <a:cubicBezTo>
                    <a:pt x="68" y="185"/>
                    <a:pt x="68" y="185"/>
                    <a:pt x="68" y="185"/>
                  </a:cubicBezTo>
                  <a:cubicBezTo>
                    <a:pt x="67" y="185"/>
                    <a:pt x="67" y="185"/>
                    <a:pt x="67" y="185"/>
                  </a:cubicBezTo>
                  <a:cubicBezTo>
                    <a:pt x="67" y="185"/>
                    <a:pt x="67" y="185"/>
                    <a:pt x="68" y="185"/>
                  </a:cubicBezTo>
                  <a:cubicBezTo>
                    <a:pt x="68" y="185"/>
                    <a:pt x="68" y="185"/>
                    <a:pt x="68" y="185"/>
                  </a:cubicBezTo>
                  <a:moveTo>
                    <a:pt x="68" y="184"/>
                  </a:moveTo>
                  <a:cubicBezTo>
                    <a:pt x="68" y="184"/>
                    <a:pt x="68" y="184"/>
                    <a:pt x="68" y="184"/>
                  </a:cubicBezTo>
                  <a:cubicBezTo>
                    <a:pt x="68" y="184"/>
                    <a:pt x="68" y="184"/>
                    <a:pt x="68" y="184"/>
                  </a:cubicBezTo>
                  <a:cubicBezTo>
                    <a:pt x="68" y="185"/>
                    <a:pt x="68" y="185"/>
                    <a:pt x="68" y="185"/>
                  </a:cubicBezTo>
                  <a:cubicBezTo>
                    <a:pt x="68" y="184"/>
                    <a:pt x="68" y="184"/>
                    <a:pt x="68" y="184"/>
                  </a:cubicBezTo>
                  <a:cubicBezTo>
                    <a:pt x="68" y="184"/>
                    <a:pt x="68" y="184"/>
                    <a:pt x="68" y="184"/>
                  </a:cubicBezTo>
                  <a:moveTo>
                    <a:pt x="69" y="182"/>
                  </a:moveTo>
                  <a:cubicBezTo>
                    <a:pt x="69" y="182"/>
                    <a:pt x="69" y="182"/>
                    <a:pt x="69" y="182"/>
                  </a:cubicBezTo>
                  <a:cubicBezTo>
                    <a:pt x="69" y="182"/>
                    <a:pt x="69" y="182"/>
                    <a:pt x="69" y="182"/>
                  </a:cubicBezTo>
                  <a:cubicBezTo>
                    <a:pt x="69" y="182"/>
                    <a:pt x="69" y="182"/>
                    <a:pt x="69" y="182"/>
                  </a:cubicBezTo>
                  <a:moveTo>
                    <a:pt x="70" y="180"/>
                  </a:moveTo>
                  <a:cubicBezTo>
                    <a:pt x="70" y="180"/>
                    <a:pt x="70" y="180"/>
                    <a:pt x="70" y="180"/>
                  </a:cubicBezTo>
                  <a:cubicBezTo>
                    <a:pt x="70" y="180"/>
                    <a:pt x="70" y="181"/>
                    <a:pt x="69" y="181"/>
                  </a:cubicBezTo>
                  <a:cubicBezTo>
                    <a:pt x="69" y="182"/>
                    <a:pt x="69" y="182"/>
                    <a:pt x="69" y="182"/>
                  </a:cubicBezTo>
                  <a:cubicBezTo>
                    <a:pt x="70" y="181"/>
                    <a:pt x="70" y="180"/>
                    <a:pt x="70" y="180"/>
                  </a:cubicBezTo>
                  <a:moveTo>
                    <a:pt x="71" y="179"/>
                  </a:moveTo>
                  <a:cubicBezTo>
                    <a:pt x="70" y="179"/>
                    <a:pt x="70" y="179"/>
                    <a:pt x="70" y="179"/>
                  </a:cubicBezTo>
                  <a:cubicBezTo>
                    <a:pt x="70" y="180"/>
                    <a:pt x="70" y="180"/>
                    <a:pt x="70" y="180"/>
                  </a:cubicBezTo>
                  <a:cubicBezTo>
                    <a:pt x="71" y="179"/>
                    <a:pt x="71" y="179"/>
                    <a:pt x="71" y="179"/>
                  </a:cubicBezTo>
                  <a:moveTo>
                    <a:pt x="72" y="177"/>
                  </a:moveTo>
                  <a:cubicBezTo>
                    <a:pt x="71" y="177"/>
                    <a:pt x="71" y="178"/>
                    <a:pt x="71" y="178"/>
                  </a:cubicBezTo>
                  <a:cubicBezTo>
                    <a:pt x="71" y="178"/>
                    <a:pt x="71" y="177"/>
                    <a:pt x="72" y="177"/>
                  </a:cubicBezTo>
                  <a:moveTo>
                    <a:pt x="73" y="174"/>
                  </a:moveTo>
                  <a:cubicBezTo>
                    <a:pt x="73" y="174"/>
                    <a:pt x="73" y="175"/>
                    <a:pt x="72" y="175"/>
                  </a:cubicBezTo>
                  <a:cubicBezTo>
                    <a:pt x="73" y="175"/>
                    <a:pt x="73" y="174"/>
                    <a:pt x="73" y="174"/>
                  </a:cubicBezTo>
                  <a:moveTo>
                    <a:pt x="73" y="173"/>
                  </a:moveTo>
                  <a:cubicBezTo>
                    <a:pt x="73" y="173"/>
                    <a:pt x="73" y="173"/>
                    <a:pt x="73" y="173"/>
                  </a:cubicBezTo>
                  <a:cubicBezTo>
                    <a:pt x="73" y="173"/>
                    <a:pt x="73" y="173"/>
                    <a:pt x="73" y="173"/>
                  </a:cubicBezTo>
                  <a:cubicBezTo>
                    <a:pt x="73" y="173"/>
                    <a:pt x="73" y="173"/>
                    <a:pt x="73" y="173"/>
                  </a:cubicBezTo>
                  <a:cubicBezTo>
                    <a:pt x="73" y="173"/>
                    <a:pt x="73" y="173"/>
                    <a:pt x="73" y="173"/>
                  </a:cubicBezTo>
                  <a:cubicBezTo>
                    <a:pt x="73" y="173"/>
                    <a:pt x="73" y="173"/>
                    <a:pt x="73" y="173"/>
                  </a:cubicBezTo>
                  <a:moveTo>
                    <a:pt x="47" y="146"/>
                  </a:moveTo>
                  <a:cubicBezTo>
                    <a:pt x="31" y="166"/>
                    <a:pt x="18" y="195"/>
                    <a:pt x="0" y="220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18" y="195"/>
                    <a:pt x="31" y="166"/>
                    <a:pt x="47" y="146"/>
                  </a:cubicBezTo>
                  <a:moveTo>
                    <a:pt x="73" y="128"/>
                  </a:moveTo>
                  <a:cubicBezTo>
                    <a:pt x="72" y="128"/>
                    <a:pt x="72" y="128"/>
                    <a:pt x="72" y="128"/>
                  </a:cubicBezTo>
                  <a:cubicBezTo>
                    <a:pt x="68" y="129"/>
                    <a:pt x="65" y="131"/>
                    <a:pt x="62" y="133"/>
                  </a:cubicBezTo>
                  <a:cubicBezTo>
                    <a:pt x="65" y="131"/>
                    <a:pt x="68" y="129"/>
                    <a:pt x="72" y="128"/>
                  </a:cubicBezTo>
                  <a:cubicBezTo>
                    <a:pt x="72" y="128"/>
                    <a:pt x="72" y="128"/>
                    <a:pt x="73" y="128"/>
                  </a:cubicBezTo>
                  <a:moveTo>
                    <a:pt x="80" y="126"/>
                  </a:moveTo>
                  <a:cubicBezTo>
                    <a:pt x="80" y="126"/>
                    <a:pt x="80" y="126"/>
                    <a:pt x="80" y="126"/>
                  </a:cubicBezTo>
                  <a:cubicBezTo>
                    <a:pt x="80" y="126"/>
                    <a:pt x="79" y="126"/>
                    <a:pt x="79" y="126"/>
                  </a:cubicBezTo>
                  <a:cubicBezTo>
                    <a:pt x="79" y="126"/>
                    <a:pt x="80" y="126"/>
                    <a:pt x="80" y="126"/>
                  </a:cubicBezTo>
                  <a:moveTo>
                    <a:pt x="100" y="123"/>
                  </a:moveTo>
                  <a:cubicBezTo>
                    <a:pt x="100" y="124"/>
                    <a:pt x="100" y="124"/>
                    <a:pt x="100" y="124"/>
                  </a:cubicBezTo>
                  <a:cubicBezTo>
                    <a:pt x="99" y="126"/>
                    <a:pt x="98" y="127"/>
                    <a:pt x="97" y="128"/>
                  </a:cubicBezTo>
                  <a:cubicBezTo>
                    <a:pt x="98" y="127"/>
                    <a:pt x="99" y="126"/>
                    <a:pt x="100" y="124"/>
                  </a:cubicBezTo>
                  <a:cubicBezTo>
                    <a:pt x="100" y="124"/>
                    <a:pt x="100" y="124"/>
                    <a:pt x="100" y="123"/>
                  </a:cubicBezTo>
                  <a:moveTo>
                    <a:pt x="103" y="119"/>
                  </a:moveTo>
                  <a:cubicBezTo>
                    <a:pt x="102" y="120"/>
                    <a:pt x="101" y="122"/>
                    <a:pt x="101" y="12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1" y="122"/>
                    <a:pt x="102" y="121"/>
                    <a:pt x="103" y="119"/>
                  </a:cubicBezTo>
                  <a:moveTo>
                    <a:pt x="111" y="106"/>
                  </a:moveTo>
                  <a:cubicBezTo>
                    <a:pt x="110" y="107"/>
                    <a:pt x="109" y="108"/>
                    <a:pt x="108" y="110"/>
                  </a:cubicBezTo>
                  <a:cubicBezTo>
                    <a:pt x="108" y="110"/>
                    <a:pt x="108" y="110"/>
                    <a:pt x="108" y="110"/>
                  </a:cubicBezTo>
                  <a:cubicBezTo>
                    <a:pt x="107" y="113"/>
                    <a:pt x="105" y="115"/>
                    <a:pt x="104" y="118"/>
                  </a:cubicBezTo>
                  <a:cubicBezTo>
                    <a:pt x="103" y="118"/>
                    <a:pt x="103" y="118"/>
                    <a:pt x="103" y="118"/>
                  </a:cubicBezTo>
                  <a:cubicBezTo>
                    <a:pt x="103" y="118"/>
                    <a:pt x="103" y="118"/>
                    <a:pt x="103" y="118"/>
                  </a:cubicBezTo>
                  <a:cubicBezTo>
                    <a:pt x="103" y="118"/>
                    <a:pt x="103" y="118"/>
                    <a:pt x="103" y="118"/>
                  </a:cubicBezTo>
                  <a:cubicBezTo>
                    <a:pt x="106" y="114"/>
                    <a:pt x="108" y="110"/>
                    <a:pt x="111" y="106"/>
                  </a:cubicBezTo>
                  <a:moveTo>
                    <a:pt x="128" y="79"/>
                  </a:moveTo>
                  <a:cubicBezTo>
                    <a:pt x="128" y="79"/>
                    <a:pt x="128" y="79"/>
                    <a:pt x="128" y="79"/>
                  </a:cubicBezTo>
                  <a:cubicBezTo>
                    <a:pt x="127" y="81"/>
                    <a:pt x="125" y="83"/>
                    <a:pt x="123" y="86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1" y="89"/>
                    <a:pt x="120" y="91"/>
                    <a:pt x="118" y="94"/>
                  </a:cubicBezTo>
                  <a:cubicBezTo>
                    <a:pt x="118" y="94"/>
                    <a:pt x="118" y="94"/>
                    <a:pt x="118" y="94"/>
                  </a:cubicBezTo>
                  <a:cubicBezTo>
                    <a:pt x="116" y="97"/>
                    <a:pt x="115" y="99"/>
                    <a:pt x="113" y="102"/>
                  </a:cubicBezTo>
                  <a:cubicBezTo>
                    <a:pt x="113" y="102"/>
                    <a:pt x="113" y="102"/>
                    <a:pt x="113" y="102"/>
                  </a:cubicBezTo>
                  <a:cubicBezTo>
                    <a:pt x="118" y="94"/>
                    <a:pt x="123" y="86"/>
                    <a:pt x="128" y="79"/>
                  </a:cubicBezTo>
                  <a:moveTo>
                    <a:pt x="133" y="72"/>
                  </a:moveTo>
                  <a:cubicBezTo>
                    <a:pt x="132" y="73"/>
                    <a:pt x="132" y="74"/>
                    <a:pt x="131" y="75"/>
                  </a:cubicBezTo>
                  <a:cubicBezTo>
                    <a:pt x="132" y="74"/>
                    <a:pt x="132" y="73"/>
                    <a:pt x="133" y="72"/>
                  </a:cubicBezTo>
                  <a:moveTo>
                    <a:pt x="140" y="62"/>
                  </a:moveTo>
                  <a:cubicBezTo>
                    <a:pt x="140" y="62"/>
                    <a:pt x="140" y="63"/>
                    <a:pt x="139" y="63"/>
                  </a:cubicBezTo>
                  <a:cubicBezTo>
                    <a:pt x="139" y="63"/>
                    <a:pt x="139" y="63"/>
                    <a:pt x="139" y="63"/>
                  </a:cubicBezTo>
                  <a:cubicBezTo>
                    <a:pt x="139" y="63"/>
                    <a:pt x="140" y="63"/>
                    <a:pt x="140" y="62"/>
                  </a:cubicBezTo>
                  <a:moveTo>
                    <a:pt x="161" y="37"/>
                  </a:moveTo>
                  <a:cubicBezTo>
                    <a:pt x="161" y="37"/>
                    <a:pt x="161" y="37"/>
                    <a:pt x="161" y="37"/>
                  </a:cubicBezTo>
                  <a:cubicBezTo>
                    <a:pt x="161" y="37"/>
                    <a:pt x="161" y="37"/>
                    <a:pt x="161" y="37"/>
                  </a:cubicBezTo>
                  <a:cubicBezTo>
                    <a:pt x="161" y="37"/>
                    <a:pt x="161" y="37"/>
                    <a:pt x="161" y="37"/>
                  </a:cubicBezTo>
                  <a:moveTo>
                    <a:pt x="178" y="22"/>
                  </a:moveTo>
                  <a:cubicBezTo>
                    <a:pt x="178" y="22"/>
                    <a:pt x="178" y="22"/>
                    <a:pt x="178" y="22"/>
                  </a:cubicBezTo>
                  <a:cubicBezTo>
                    <a:pt x="176" y="23"/>
                    <a:pt x="174" y="25"/>
                    <a:pt x="172" y="26"/>
                  </a:cubicBezTo>
                  <a:cubicBezTo>
                    <a:pt x="172" y="26"/>
                    <a:pt x="172" y="26"/>
                    <a:pt x="172" y="26"/>
                  </a:cubicBezTo>
                  <a:cubicBezTo>
                    <a:pt x="174" y="25"/>
                    <a:pt x="176" y="23"/>
                    <a:pt x="178" y="22"/>
                  </a:cubicBezTo>
                  <a:moveTo>
                    <a:pt x="181" y="19"/>
                  </a:moveTo>
                  <a:cubicBezTo>
                    <a:pt x="180" y="20"/>
                    <a:pt x="179" y="21"/>
                    <a:pt x="178" y="22"/>
                  </a:cubicBezTo>
                  <a:cubicBezTo>
                    <a:pt x="179" y="21"/>
                    <a:pt x="180" y="20"/>
                    <a:pt x="181" y="19"/>
                  </a:cubicBezTo>
                  <a:moveTo>
                    <a:pt x="189" y="15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7" y="16"/>
                    <a:pt x="185" y="17"/>
                    <a:pt x="183" y="18"/>
                  </a:cubicBezTo>
                  <a:cubicBezTo>
                    <a:pt x="183" y="18"/>
                    <a:pt x="183" y="18"/>
                    <a:pt x="183" y="18"/>
                  </a:cubicBezTo>
                  <a:cubicBezTo>
                    <a:pt x="185" y="17"/>
                    <a:pt x="187" y="16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moveTo>
                    <a:pt x="208" y="8"/>
                  </a:moveTo>
                  <a:cubicBezTo>
                    <a:pt x="208" y="8"/>
                    <a:pt x="208" y="8"/>
                    <a:pt x="208" y="8"/>
                  </a:cubicBezTo>
                  <a:cubicBezTo>
                    <a:pt x="208" y="8"/>
                    <a:pt x="208" y="8"/>
                    <a:pt x="207" y="8"/>
                  </a:cubicBezTo>
                  <a:cubicBezTo>
                    <a:pt x="208" y="8"/>
                    <a:pt x="208" y="8"/>
                    <a:pt x="208" y="8"/>
                  </a:cubicBezTo>
                  <a:moveTo>
                    <a:pt x="229" y="3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227" y="3"/>
                    <a:pt x="226" y="4"/>
                    <a:pt x="224" y="4"/>
                  </a:cubicBezTo>
                  <a:cubicBezTo>
                    <a:pt x="223" y="4"/>
                    <a:pt x="223" y="4"/>
                    <a:pt x="223" y="4"/>
                  </a:cubicBezTo>
                  <a:cubicBezTo>
                    <a:pt x="222" y="4"/>
                    <a:pt x="221" y="4"/>
                    <a:pt x="219" y="5"/>
                  </a:cubicBezTo>
                  <a:cubicBezTo>
                    <a:pt x="222" y="4"/>
                    <a:pt x="226" y="3"/>
                    <a:pt x="229" y="3"/>
                  </a:cubicBezTo>
                  <a:moveTo>
                    <a:pt x="250" y="0"/>
                  </a:moveTo>
                  <a:cubicBezTo>
                    <a:pt x="244" y="0"/>
                    <a:pt x="236" y="1"/>
                    <a:pt x="228" y="2"/>
                  </a:cubicBezTo>
                  <a:cubicBezTo>
                    <a:pt x="236" y="1"/>
                    <a:pt x="243" y="0"/>
                    <a:pt x="250" y="0"/>
                  </a:cubicBezTo>
                  <a:cubicBezTo>
                    <a:pt x="250" y="0"/>
                    <a:pt x="250" y="0"/>
                    <a:pt x="250" y="0"/>
                  </a:cubicBezTo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9" name="Freeform 8"/>
            <p:cNvSpPr/>
            <p:nvPr/>
          </p:nvSpPr>
          <p:spPr bwMode="auto">
            <a:xfrm>
              <a:off x="5348288" y="5462588"/>
              <a:ext cx="0" cy="63500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3 h 3"/>
                <a:gd name="T4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6D52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4481513" y="5630863"/>
              <a:ext cx="866775" cy="1455738"/>
            </a:xfrm>
            <a:custGeom>
              <a:avLst/>
              <a:gdLst>
                <a:gd name="T0" fmla="*/ 39 w 41"/>
                <a:gd name="T1" fmla="*/ 0 h 69"/>
                <a:gd name="T2" fmla="*/ 31 w 41"/>
                <a:gd name="T3" fmla="*/ 8 h 69"/>
                <a:gd name="T4" fmla="*/ 13 w 41"/>
                <a:gd name="T5" fmla="*/ 33 h 69"/>
                <a:gd name="T6" fmla="*/ 3 w 41"/>
                <a:gd name="T7" fmla="*/ 69 h 69"/>
                <a:gd name="T8" fmla="*/ 5 w 41"/>
                <a:gd name="T9" fmla="*/ 69 h 69"/>
                <a:gd name="T10" fmla="*/ 41 w 41"/>
                <a:gd name="T11" fmla="*/ 1 h 69"/>
                <a:gd name="T12" fmla="*/ 39 w 41"/>
                <a:gd name="T1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9">
                  <a:moveTo>
                    <a:pt x="39" y="0"/>
                  </a:moveTo>
                  <a:cubicBezTo>
                    <a:pt x="36" y="2"/>
                    <a:pt x="34" y="5"/>
                    <a:pt x="31" y="8"/>
                  </a:cubicBezTo>
                  <a:cubicBezTo>
                    <a:pt x="25" y="16"/>
                    <a:pt x="19" y="24"/>
                    <a:pt x="13" y="33"/>
                  </a:cubicBezTo>
                  <a:cubicBezTo>
                    <a:pt x="0" y="55"/>
                    <a:pt x="3" y="69"/>
                    <a:pt x="3" y="69"/>
                  </a:cubicBezTo>
                  <a:cubicBezTo>
                    <a:pt x="3" y="69"/>
                    <a:pt x="3" y="69"/>
                    <a:pt x="5" y="69"/>
                  </a:cubicBezTo>
                  <a:cubicBezTo>
                    <a:pt x="5" y="66"/>
                    <a:pt x="3" y="37"/>
                    <a:pt x="41" y="1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4756150" y="5800725"/>
              <a:ext cx="381000" cy="527050"/>
            </a:xfrm>
            <a:custGeom>
              <a:avLst/>
              <a:gdLst>
                <a:gd name="T0" fmla="*/ 18 w 18"/>
                <a:gd name="T1" fmla="*/ 0 h 25"/>
                <a:gd name="T2" fmla="*/ 0 w 18"/>
                <a:gd name="T3" fmla="*/ 25 h 25"/>
                <a:gd name="T4" fmla="*/ 18 w 18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5">
                  <a:moveTo>
                    <a:pt x="18" y="0"/>
                  </a:moveTo>
                  <a:cubicBezTo>
                    <a:pt x="10" y="9"/>
                    <a:pt x="4" y="17"/>
                    <a:pt x="0" y="25"/>
                  </a:cubicBezTo>
                  <a:cubicBezTo>
                    <a:pt x="6" y="16"/>
                    <a:pt x="12" y="8"/>
                    <a:pt x="18" y="0"/>
                  </a:cubicBezTo>
                </a:path>
              </a:pathLst>
            </a:custGeom>
            <a:solidFill>
              <a:srgbClr val="6D52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5370514" y="5060950"/>
              <a:ext cx="1098550" cy="992188"/>
            </a:xfrm>
            <a:custGeom>
              <a:avLst/>
              <a:gdLst>
                <a:gd name="T0" fmla="*/ 692 w 692"/>
                <a:gd name="T1" fmla="*/ 585 h 625"/>
                <a:gd name="T2" fmla="*/ 0 w 692"/>
                <a:gd name="T3" fmla="*/ 0 h 625"/>
                <a:gd name="T4" fmla="*/ 26 w 692"/>
                <a:gd name="T5" fmla="*/ 333 h 625"/>
                <a:gd name="T6" fmla="*/ 359 w 692"/>
                <a:gd name="T7" fmla="*/ 625 h 625"/>
                <a:gd name="T8" fmla="*/ 692 w 692"/>
                <a:gd name="T9" fmla="*/ 585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2" h="625">
                  <a:moveTo>
                    <a:pt x="692" y="585"/>
                  </a:moveTo>
                  <a:lnTo>
                    <a:pt x="0" y="0"/>
                  </a:lnTo>
                  <a:lnTo>
                    <a:pt x="26" y="333"/>
                  </a:lnTo>
                  <a:lnTo>
                    <a:pt x="359" y="625"/>
                  </a:lnTo>
                  <a:lnTo>
                    <a:pt x="692" y="5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5370513" y="5060950"/>
              <a:ext cx="1098550" cy="992188"/>
            </a:xfrm>
            <a:custGeom>
              <a:avLst/>
              <a:gdLst>
                <a:gd name="T0" fmla="*/ 692 w 692"/>
                <a:gd name="T1" fmla="*/ 585 h 625"/>
                <a:gd name="T2" fmla="*/ 0 w 692"/>
                <a:gd name="T3" fmla="*/ 0 h 625"/>
                <a:gd name="T4" fmla="*/ 26 w 692"/>
                <a:gd name="T5" fmla="*/ 333 h 625"/>
                <a:gd name="T6" fmla="*/ 359 w 692"/>
                <a:gd name="T7" fmla="*/ 625 h 625"/>
                <a:gd name="T8" fmla="*/ 692 w 692"/>
                <a:gd name="T9" fmla="*/ 585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2" h="625">
                  <a:moveTo>
                    <a:pt x="692" y="585"/>
                  </a:moveTo>
                  <a:lnTo>
                    <a:pt x="0" y="0"/>
                  </a:lnTo>
                  <a:lnTo>
                    <a:pt x="26" y="333"/>
                  </a:lnTo>
                  <a:lnTo>
                    <a:pt x="359" y="625"/>
                  </a:lnTo>
                  <a:lnTo>
                    <a:pt x="692" y="58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5370513" y="969962"/>
              <a:ext cx="4586288" cy="4999038"/>
            </a:xfrm>
            <a:custGeom>
              <a:avLst/>
              <a:gdLst>
                <a:gd name="T0" fmla="*/ 51 w 217"/>
                <a:gd name="T1" fmla="*/ 237 h 237"/>
                <a:gd name="T2" fmla="*/ 0 w 217"/>
                <a:gd name="T3" fmla="*/ 194 h 237"/>
                <a:gd name="T4" fmla="*/ 124 w 217"/>
                <a:gd name="T5" fmla="*/ 17 h 237"/>
                <a:gd name="T6" fmla="*/ 207 w 217"/>
                <a:gd name="T7" fmla="*/ 1 h 237"/>
                <a:gd name="T8" fmla="*/ 206 w 217"/>
                <a:gd name="T9" fmla="*/ 86 h 237"/>
                <a:gd name="T10" fmla="*/ 51 w 217"/>
                <a:gd name="T11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7" h="237">
                  <a:moveTo>
                    <a:pt x="51" y="237"/>
                  </a:move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69" y="45"/>
                    <a:pt x="124" y="17"/>
                  </a:cubicBezTo>
                  <a:cubicBezTo>
                    <a:pt x="156" y="0"/>
                    <a:pt x="207" y="1"/>
                    <a:pt x="207" y="1"/>
                  </a:cubicBezTo>
                  <a:cubicBezTo>
                    <a:pt x="207" y="1"/>
                    <a:pt x="217" y="53"/>
                    <a:pt x="206" y="86"/>
                  </a:cubicBezTo>
                  <a:cubicBezTo>
                    <a:pt x="187" y="138"/>
                    <a:pt x="51" y="237"/>
                    <a:pt x="51" y="23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7483475" y="1960563"/>
              <a:ext cx="1543050" cy="1519238"/>
            </a:xfrm>
            <a:custGeom>
              <a:avLst/>
              <a:gdLst>
                <a:gd name="T0" fmla="*/ 61 w 73"/>
                <a:gd name="T1" fmla="*/ 57 h 72"/>
                <a:gd name="T2" fmla="*/ 16 w 73"/>
                <a:gd name="T3" fmla="*/ 61 h 72"/>
                <a:gd name="T4" fmla="*/ 12 w 73"/>
                <a:gd name="T5" fmla="*/ 16 h 72"/>
                <a:gd name="T6" fmla="*/ 57 w 73"/>
                <a:gd name="T7" fmla="*/ 12 h 72"/>
                <a:gd name="T8" fmla="*/ 61 w 73"/>
                <a:gd name="T9" fmla="*/ 5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2">
                  <a:moveTo>
                    <a:pt x="61" y="57"/>
                  </a:moveTo>
                  <a:cubicBezTo>
                    <a:pt x="50" y="71"/>
                    <a:pt x="29" y="72"/>
                    <a:pt x="16" y="61"/>
                  </a:cubicBezTo>
                  <a:cubicBezTo>
                    <a:pt x="2" y="49"/>
                    <a:pt x="0" y="29"/>
                    <a:pt x="12" y="16"/>
                  </a:cubicBezTo>
                  <a:cubicBezTo>
                    <a:pt x="23" y="2"/>
                    <a:pt x="44" y="0"/>
                    <a:pt x="57" y="12"/>
                  </a:cubicBezTo>
                  <a:cubicBezTo>
                    <a:pt x="71" y="23"/>
                    <a:pt x="73" y="44"/>
                    <a:pt x="61" y="57"/>
                  </a:cubicBezTo>
                </a:path>
              </a:pathLst>
            </a:custGeom>
            <a:solidFill>
              <a:srgbClr val="113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7631113" y="2108200"/>
              <a:ext cx="1247775" cy="1244600"/>
            </a:xfrm>
            <a:custGeom>
              <a:avLst/>
              <a:gdLst>
                <a:gd name="T0" fmla="*/ 49 w 59"/>
                <a:gd name="T1" fmla="*/ 46 h 59"/>
                <a:gd name="T2" fmla="*/ 13 w 59"/>
                <a:gd name="T3" fmla="*/ 49 h 59"/>
                <a:gd name="T4" fmla="*/ 10 w 59"/>
                <a:gd name="T5" fmla="*/ 13 h 59"/>
                <a:gd name="T6" fmla="*/ 46 w 59"/>
                <a:gd name="T7" fmla="*/ 10 h 59"/>
                <a:gd name="T8" fmla="*/ 49 w 59"/>
                <a:gd name="T9" fmla="*/ 4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59">
                  <a:moveTo>
                    <a:pt x="49" y="46"/>
                  </a:moveTo>
                  <a:cubicBezTo>
                    <a:pt x="40" y="57"/>
                    <a:pt x="24" y="59"/>
                    <a:pt x="13" y="49"/>
                  </a:cubicBezTo>
                  <a:cubicBezTo>
                    <a:pt x="2" y="40"/>
                    <a:pt x="0" y="24"/>
                    <a:pt x="10" y="13"/>
                  </a:cubicBezTo>
                  <a:cubicBezTo>
                    <a:pt x="19" y="2"/>
                    <a:pt x="35" y="0"/>
                    <a:pt x="46" y="10"/>
                  </a:cubicBezTo>
                  <a:cubicBezTo>
                    <a:pt x="57" y="19"/>
                    <a:pt x="59" y="35"/>
                    <a:pt x="49" y="46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7" name="Freeform 16"/>
            <p:cNvSpPr/>
            <p:nvPr/>
          </p:nvSpPr>
          <p:spPr bwMode="auto">
            <a:xfrm>
              <a:off x="8836025" y="969962"/>
              <a:ext cx="973138" cy="927100"/>
            </a:xfrm>
            <a:custGeom>
              <a:avLst/>
              <a:gdLst>
                <a:gd name="T0" fmla="*/ 46 w 46"/>
                <a:gd name="T1" fmla="*/ 44 h 44"/>
                <a:gd name="T2" fmla="*/ 42 w 46"/>
                <a:gd name="T3" fmla="*/ 1 h 44"/>
                <a:gd name="T4" fmla="*/ 0 w 46"/>
                <a:gd name="T5" fmla="*/ 4 h 44"/>
                <a:gd name="T6" fmla="*/ 46 w 46"/>
                <a:gd name="T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4">
                  <a:moveTo>
                    <a:pt x="46" y="44"/>
                  </a:moveTo>
                  <a:cubicBezTo>
                    <a:pt x="46" y="21"/>
                    <a:pt x="42" y="1"/>
                    <a:pt x="42" y="1"/>
                  </a:cubicBezTo>
                  <a:cubicBezTo>
                    <a:pt x="42" y="1"/>
                    <a:pt x="22" y="0"/>
                    <a:pt x="0" y="4"/>
                  </a:cubicBezTo>
                  <a:cubicBezTo>
                    <a:pt x="46" y="44"/>
                    <a:pt x="46" y="44"/>
                    <a:pt x="46" y="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5411788" y="3500438"/>
              <a:ext cx="2430463" cy="2405063"/>
            </a:xfrm>
            <a:custGeom>
              <a:avLst/>
              <a:gdLst>
                <a:gd name="T0" fmla="*/ 0 w 115"/>
                <a:gd name="T1" fmla="*/ 69 h 114"/>
                <a:gd name="T2" fmla="*/ 54 w 115"/>
                <a:gd name="T3" fmla="*/ 114 h 114"/>
                <a:gd name="T4" fmla="*/ 115 w 115"/>
                <a:gd name="T5" fmla="*/ 65 h 114"/>
                <a:gd name="T6" fmla="*/ 37 w 115"/>
                <a:gd name="T7" fmla="*/ 0 h 114"/>
                <a:gd name="T8" fmla="*/ 0 w 115"/>
                <a:gd name="T9" fmla="*/ 69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14">
                  <a:moveTo>
                    <a:pt x="0" y="69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63" y="107"/>
                    <a:pt x="88" y="88"/>
                    <a:pt x="115" y="65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9" y="30"/>
                    <a:pt x="6" y="58"/>
                    <a:pt x="0" y="69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4016375" y="3479800"/>
              <a:ext cx="2198688" cy="2171700"/>
            </a:xfrm>
            <a:custGeom>
              <a:avLst/>
              <a:gdLst>
                <a:gd name="T0" fmla="*/ 72 w 104"/>
                <a:gd name="T1" fmla="*/ 71 h 103"/>
                <a:gd name="T2" fmla="*/ 16 w 104"/>
                <a:gd name="T3" fmla="*/ 100 h 103"/>
                <a:gd name="T4" fmla="*/ 0 w 104"/>
                <a:gd name="T5" fmla="*/ 103 h 103"/>
                <a:gd name="T6" fmla="*/ 71 w 104"/>
                <a:gd name="T7" fmla="*/ 11 h 103"/>
                <a:gd name="T8" fmla="*/ 104 w 104"/>
                <a:gd name="T9" fmla="*/ 33 h 103"/>
                <a:gd name="T10" fmla="*/ 72 w 104"/>
                <a:gd name="T11" fmla="*/ 71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" h="103">
                  <a:moveTo>
                    <a:pt x="72" y="71"/>
                  </a:moveTo>
                  <a:cubicBezTo>
                    <a:pt x="92" y="25"/>
                    <a:pt x="16" y="100"/>
                    <a:pt x="16" y="100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26" y="67"/>
                    <a:pt x="41" y="22"/>
                    <a:pt x="71" y="11"/>
                  </a:cubicBezTo>
                  <a:cubicBezTo>
                    <a:pt x="103" y="0"/>
                    <a:pt x="104" y="33"/>
                    <a:pt x="104" y="33"/>
                  </a:cubicBezTo>
                  <a:cubicBezTo>
                    <a:pt x="72" y="71"/>
                    <a:pt x="72" y="71"/>
                    <a:pt x="72" y="7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0" name="Freeform 19"/>
            <p:cNvSpPr/>
            <p:nvPr/>
          </p:nvSpPr>
          <p:spPr bwMode="auto">
            <a:xfrm>
              <a:off x="6067425" y="4913313"/>
              <a:ext cx="1797050" cy="2489200"/>
            </a:xfrm>
            <a:custGeom>
              <a:avLst/>
              <a:gdLst>
                <a:gd name="T0" fmla="*/ 20 w 85"/>
                <a:gd name="T1" fmla="*/ 42 h 118"/>
                <a:gd name="T2" fmla="*/ 1 w 85"/>
                <a:gd name="T3" fmla="*/ 101 h 118"/>
                <a:gd name="T4" fmla="*/ 0 w 85"/>
                <a:gd name="T5" fmla="*/ 118 h 118"/>
                <a:gd name="T6" fmla="*/ 80 w 85"/>
                <a:gd name="T7" fmla="*/ 32 h 118"/>
                <a:gd name="T8" fmla="*/ 52 w 85"/>
                <a:gd name="T9" fmla="*/ 4 h 118"/>
                <a:gd name="T10" fmla="*/ 20 w 85"/>
                <a:gd name="T11" fmla="*/ 42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118">
                  <a:moveTo>
                    <a:pt x="20" y="42"/>
                  </a:moveTo>
                  <a:cubicBezTo>
                    <a:pt x="63" y="14"/>
                    <a:pt x="1" y="101"/>
                    <a:pt x="1" y="10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32" y="86"/>
                    <a:pt x="74" y="64"/>
                    <a:pt x="80" y="32"/>
                  </a:cubicBezTo>
                  <a:cubicBezTo>
                    <a:pt x="85" y="0"/>
                    <a:pt x="52" y="4"/>
                    <a:pt x="52" y="4"/>
                  </a:cubicBezTo>
                  <a:lnTo>
                    <a:pt x="20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4503738" y="5610225"/>
              <a:ext cx="1416050" cy="1476375"/>
            </a:xfrm>
            <a:custGeom>
              <a:avLst/>
              <a:gdLst>
                <a:gd name="T0" fmla="*/ 41 w 67"/>
                <a:gd name="T1" fmla="*/ 0 h 70"/>
                <a:gd name="T2" fmla="*/ 67 w 67"/>
                <a:gd name="T3" fmla="*/ 22 h 70"/>
                <a:gd name="T4" fmla="*/ 4 w 67"/>
                <a:gd name="T5" fmla="*/ 70 h 70"/>
                <a:gd name="T6" fmla="*/ 41 w 67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70">
                  <a:moveTo>
                    <a:pt x="41" y="0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33" y="67"/>
                    <a:pt x="4" y="70"/>
                    <a:pt x="4" y="70"/>
                  </a:cubicBezTo>
                  <a:cubicBezTo>
                    <a:pt x="4" y="70"/>
                    <a:pt x="0" y="40"/>
                    <a:pt x="41" y="0"/>
                  </a:cubicBezTo>
                </a:path>
              </a:pathLst>
            </a:custGeom>
            <a:solidFill>
              <a:srgbClr val="FFD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4926013" y="5651500"/>
              <a:ext cx="950913" cy="1055688"/>
            </a:xfrm>
            <a:custGeom>
              <a:avLst/>
              <a:gdLst>
                <a:gd name="T0" fmla="*/ 23 w 45"/>
                <a:gd name="T1" fmla="*/ 0 h 50"/>
                <a:gd name="T2" fmla="*/ 45 w 45"/>
                <a:gd name="T3" fmla="*/ 19 h 50"/>
                <a:gd name="T4" fmla="*/ 0 w 45"/>
                <a:gd name="T5" fmla="*/ 50 h 50"/>
                <a:gd name="T6" fmla="*/ 23 w 45"/>
                <a:gd name="T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50">
                  <a:moveTo>
                    <a:pt x="23" y="0"/>
                  </a:moveTo>
                  <a:cubicBezTo>
                    <a:pt x="45" y="19"/>
                    <a:pt x="45" y="19"/>
                    <a:pt x="45" y="19"/>
                  </a:cubicBezTo>
                  <a:cubicBezTo>
                    <a:pt x="29" y="38"/>
                    <a:pt x="0" y="50"/>
                    <a:pt x="0" y="50"/>
                  </a:cubicBezTo>
                  <a:cubicBezTo>
                    <a:pt x="0" y="50"/>
                    <a:pt x="7" y="16"/>
                    <a:pt x="23" y="0"/>
                  </a:cubicBezTo>
                </a:path>
              </a:pathLst>
            </a:custGeom>
            <a:solidFill>
              <a:srgbClr val="FFAC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5116513" y="5694363"/>
              <a:ext cx="719138" cy="781050"/>
            </a:xfrm>
            <a:custGeom>
              <a:avLst/>
              <a:gdLst>
                <a:gd name="T0" fmla="*/ 16 w 34"/>
                <a:gd name="T1" fmla="*/ 0 h 37"/>
                <a:gd name="T2" fmla="*/ 34 w 34"/>
                <a:gd name="T3" fmla="*/ 15 h 37"/>
                <a:gd name="T4" fmla="*/ 0 w 34"/>
                <a:gd name="T5" fmla="*/ 37 h 37"/>
                <a:gd name="T6" fmla="*/ 16 w 34"/>
                <a:gd name="T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37">
                  <a:moveTo>
                    <a:pt x="16" y="0"/>
                  </a:moveTo>
                  <a:cubicBezTo>
                    <a:pt x="34" y="15"/>
                    <a:pt x="34" y="15"/>
                    <a:pt x="34" y="15"/>
                  </a:cubicBezTo>
                  <a:cubicBezTo>
                    <a:pt x="18" y="34"/>
                    <a:pt x="0" y="37"/>
                    <a:pt x="0" y="37"/>
                  </a:cubicBezTo>
                  <a:cubicBezTo>
                    <a:pt x="0" y="37"/>
                    <a:pt x="1" y="16"/>
                    <a:pt x="16" y="0"/>
                  </a:cubicBezTo>
                </a:path>
              </a:pathLst>
            </a:custGeom>
            <a:solidFill>
              <a:srgbClr val="E06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5307013" y="1117600"/>
              <a:ext cx="3275013" cy="3943350"/>
            </a:xfrm>
            <a:custGeom>
              <a:avLst/>
              <a:gdLst>
                <a:gd name="T0" fmla="*/ 0 w 155"/>
                <a:gd name="T1" fmla="*/ 187 h 187"/>
                <a:gd name="T2" fmla="*/ 0 w 155"/>
                <a:gd name="T3" fmla="*/ 187 h 187"/>
                <a:gd name="T4" fmla="*/ 1 w 155"/>
                <a:gd name="T5" fmla="*/ 186 h 187"/>
                <a:gd name="T6" fmla="*/ 2 w 155"/>
                <a:gd name="T7" fmla="*/ 183 h 187"/>
                <a:gd name="T8" fmla="*/ 2 w 155"/>
                <a:gd name="T9" fmla="*/ 182 h 187"/>
                <a:gd name="T10" fmla="*/ 3 w 155"/>
                <a:gd name="T11" fmla="*/ 181 h 187"/>
                <a:gd name="T12" fmla="*/ 3 w 155"/>
                <a:gd name="T13" fmla="*/ 180 h 187"/>
                <a:gd name="T14" fmla="*/ 4 w 155"/>
                <a:gd name="T15" fmla="*/ 180 h 187"/>
                <a:gd name="T16" fmla="*/ 4 w 155"/>
                <a:gd name="T17" fmla="*/ 180 h 187"/>
                <a:gd name="T18" fmla="*/ 5 w 155"/>
                <a:gd name="T19" fmla="*/ 177 h 187"/>
                <a:gd name="T20" fmla="*/ 5 w 155"/>
                <a:gd name="T21" fmla="*/ 177 h 187"/>
                <a:gd name="T22" fmla="*/ 5 w 155"/>
                <a:gd name="T23" fmla="*/ 177 h 187"/>
                <a:gd name="T24" fmla="*/ 5 w 155"/>
                <a:gd name="T25" fmla="*/ 177 h 187"/>
                <a:gd name="T26" fmla="*/ 5 w 155"/>
                <a:gd name="T27" fmla="*/ 177 h 187"/>
                <a:gd name="T28" fmla="*/ 7 w 155"/>
                <a:gd name="T29" fmla="*/ 174 h 187"/>
                <a:gd name="T30" fmla="*/ 7 w 155"/>
                <a:gd name="T31" fmla="*/ 173 h 187"/>
                <a:gd name="T32" fmla="*/ 8 w 155"/>
                <a:gd name="T33" fmla="*/ 170 h 187"/>
                <a:gd name="T34" fmla="*/ 8 w 155"/>
                <a:gd name="T35" fmla="*/ 172 h 187"/>
                <a:gd name="T36" fmla="*/ 8 w 155"/>
                <a:gd name="T37" fmla="*/ 171 h 187"/>
                <a:gd name="T38" fmla="*/ 8 w 155"/>
                <a:gd name="T39" fmla="*/ 170 h 187"/>
                <a:gd name="T40" fmla="*/ 9 w 155"/>
                <a:gd name="T41" fmla="*/ 169 h 187"/>
                <a:gd name="T42" fmla="*/ 9 w 155"/>
                <a:gd name="T43" fmla="*/ 169 h 187"/>
                <a:gd name="T44" fmla="*/ 33 w 155"/>
                <a:gd name="T45" fmla="*/ 123 h 187"/>
                <a:gd name="T46" fmla="*/ 33 w 155"/>
                <a:gd name="T47" fmla="*/ 124 h 187"/>
                <a:gd name="T48" fmla="*/ 33 w 155"/>
                <a:gd name="T49" fmla="*/ 123 h 187"/>
                <a:gd name="T50" fmla="*/ 37 w 155"/>
                <a:gd name="T51" fmla="*/ 118 h 187"/>
                <a:gd name="T52" fmla="*/ 36 w 155"/>
                <a:gd name="T53" fmla="*/ 118 h 187"/>
                <a:gd name="T54" fmla="*/ 37 w 155"/>
                <a:gd name="T55" fmla="*/ 118 h 187"/>
                <a:gd name="T56" fmla="*/ 39 w 155"/>
                <a:gd name="T57" fmla="*/ 113 h 187"/>
                <a:gd name="T58" fmla="*/ 39 w 155"/>
                <a:gd name="T59" fmla="*/ 114 h 187"/>
                <a:gd name="T60" fmla="*/ 39 w 155"/>
                <a:gd name="T61" fmla="*/ 113 h 187"/>
                <a:gd name="T62" fmla="*/ 47 w 155"/>
                <a:gd name="T63" fmla="*/ 101 h 187"/>
                <a:gd name="T64" fmla="*/ 49 w 155"/>
                <a:gd name="T65" fmla="*/ 97 h 187"/>
                <a:gd name="T66" fmla="*/ 64 w 155"/>
                <a:gd name="T67" fmla="*/ 74 h 187"/>
                <a:gd name="T68" fmla="*/ 67 w 155"/>
                <a:gd name="T69" fmla="*/ 70 h 187"/>
                <a:gd name="T70" fmla="*/ 69 w 155"/>
                <a:gd name="T71" fmla="*/ 67 h 187"/>
                <a:gd name="T72" fmla="*/ 70 w 155"/>
                <a:gd name="T73" fmla="*/ 65 h 187"/>
                <a:gd name="T74" fmla="*/ 75 w 155"/>
                <a:gd name="T75" fmla="*/ 58 h 187"/>
                <a:gd name="T76" fmla="*/ 76 w 155"/>
                <a:gd name="T77" fmla="*/ 57 h 187"/>
                <a:gd name="T78" fmla="*/ 81 w 155"/>
                <a:gd name="T79" fmla="*/ 51 h 187"/>
                <a:gd name="T80" fmla="*/ 86 w 155"/>
                <a:gd name="T81" fmla="*/ 44 h 187"/>
                <a:gd name="T82" fmla="*/ 92 w 155"/>
                <a:gd name="T83" fmla="*/ 38 h 187"/>
                <a:gd name="T84" fmla="*/ 108 w 155"/>
                <a:gd name="T85" fmla="*/ 21 h 187"/>
                <a:gd name="T86" fmla="*/ 97 w 155"/>
                <a:gd name="T87" fmla="*/ 32 h 187"/>
                <a:gd name="T88" fmla="*/ 103 w 155"/>
                <a:gd name="T89" fmla="*/ 26 h 187"/>
                <a:gd name="T90" fmla="*/ 108 w 155"/>
                <a:gd name="T91" fmla="*/ 21 h 187"/>
                <a:gd name="T92" fmla="*/ 114 w 155"/>
                <a:gd name="T93" fmla="*/ 17 h 187"/>
                <a:gd name="T94" fmla="*/ 114 w 155"/>
                <a:gd name="T95" fmla="*/ 17 h 187"/>
                <a:gd name="T96" fmla="*/ 117 w 155"/>
                <a:gd name="T97" fmla="*/ 14 h 187"/>
                <a:gd name="T98" fmla="*/ 119 w 155"/>
                <a:gd name="T99" fmla="*/ 13 h 187"/>
                <a:gd name="T100" fmla="*/ 125 w 155"/>
                <a:gd name="T101" fmla="*/ 10 h 187"/>
                <a:gd name="T102" fmla="*/ 130 w 155"/>
                <a:gd name="T103" fmla="*/ 8 h 187"/>
                <a:gd name="T104" fmla="*/ 134 w 155"/>
                <a:gd name="T105" fmla="*/ 6 h 187"/>
                <a:gd name="T106" fmla="*/ 139 w 155"/>
                <a:gd name="T107" fmla="*/ 4 h 187"/>
                <a:gd name="T108" fmla="*/ 155 w 155"/>
                <a:gd name="T109" fmla="*/ 0 h 187"/>
                <a:gd name="T110" fmla="*/ 144 w 155"/>
                <a:gd name="T111" fmla="*/ 3 h 187"/>
                <a:gd name="T112" fmla="*/ 150 w 155"/>
                <a:gd name="T113" fmla="*/ 1 h 187"/>
                <a:gd name="T114" fmla="*/ 154 w 155"/>
                <a:gd name="T115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5" h="187">
                  <a:moveTo>
                    <a:pt x="1" y="186"/>
                  </a:moveTo>
                  <a:cubicBezTo>
                    <a:pt x="0" y="187"/>
                    <a:pt x="0" y="187"/>
                    <a:pt x="0" y="187"/>
                  </a:cubicBezTo>
                  <a:cubicBezTo>
                    <a:pt x="1" y="187"/>
                    <a:pt x="1" y="187"/>
                    <a:pt x="1" y="187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1" y="186"/>
                    <a:pt x="1" y="186"/>
                    <a:pt x="1" y="186"/>
                  </a:cubicBezTo>
                  <a:moveTo>
                    <a:pt x="2" y="182"/>
                  </a:moveTo>
                  <a:cubicBezTo>
                    <a:pt x="2" y="183"/>
                    <a:pt x="2" y="183"/>
                    <a:pt x="2" y="183"/>
                  </a:cubicBezTo>
                  <a:cubicBezTo>
                    <a:pt x="2" y="183"/>
                    <a:pt x="2" y="183"/>
                    <a:pt x="2" y="183"/>
                  </a:cubicBezTo>
                  <a:cubicBezTo>
                    <a:pt x="2" y="183"/>
                    <a:pt x="2" y="183"/>
                    <a:pt x="2" y="182"/>
                  </a:cubicBezTo>
                  <a:moveTo>
                    <a:pt x="3" y="180"/>
                  </a:moveTo>
                  <a:cubicBezTo>
                    <a:pt x="3" y="180"/>
                    <a:pt x="3" y="181"/>
                    <a:pt x="3" y="181"/>
                  </a:cubicBezTo>
                  <a:cubicBezTo>
                    <a:pt x="3" y="180"/>
                    <a:pt x="3" y="180"/>
                    <a:pt x="3" y="180"/>
                  </a:cubicBezTo>
                  <a:cubicBezTo>
                    <a:pt x="3" y="180"/>
                    <a:pt x="3" y="180"/>
                    <a:pt x="3" y="180"/>
                  </a:cubicBezTo>
                  <a:moveTo>
                    <a:pt x="4" y="180"/>
                  </a:moveTo>
                  <a:cubicBezTo>
                    <a:pt x="4" y="180"/>
                    <a:pt x="4" y="180"/>
                    <a:pt x="4" y="180"/>
                  </a:cubicBezTo>
                  <a:cubicBezTo>
                    <a:pt x="4" y="180"/>
                    <a:pt x="4" y="180"/>
                    <a:pt x="4" y="180"/>
                  </a:cubicBezTo>
                  <a:cubicBezTo>
                    <a:pt x="4" y="180"/>
                    <a:pt x="4" y="180"/>
                    <a:pt x="4" y="180"/>
                  </a:cubicBezTo>
                  <a:moveTo>
                    <a:pt x="5" y="177"/>
                  </a:moveTo>
                  <a:cubicBezTo>
                    <a:pt x="5" y="177"/>
                    <a:pt x="5" y="177"/>
                    <a:pt x="5" y="177"/>
                  </a:cubicBezTo>
                  <a:cubicBezTo>
                    <a:pt x="5" y="178"/>
                    <a:pt x="4" y="178"/>
                    <a:pt x="4" y="179"/>
                  </a:cubicBezTo>
                  <a:cubicBezTo>
                    <a:pt x="4" y="178"/>
                    <a:pt x="5" y="178"/>
                    <a:pt x="5" y="177"/>
                  </a:cubicBezTo>
                  <a:cubicBezTo>
                    <a:pt x="5" y="177"/>
                    <a:pt x="5" y="177"/>
                    <a:pt x="5" y="177"/>
                  </a:cubicBezTo>
                  <a:moveTo>
                    <a:pt x="5" y="177"/>
                  </a:moveTo>
                  <a:cubicBezTo>
                    <a:pt x="5" y="177"/>
                    <a:pt x="5" y="177"/>
                    <a:pt x="5" y="177"/>
                  </a:cubicBezTo>
                  <a:cubicBezTo>
                    <a:pt x="5" y="177"/>
                    <a:pt x="5" y="177"/>
                    <a:pt x="5" y="177"/>
                  </a:cubicBezTo>
                  <a:cubicBezTo>
                    <a:pt x="5" y="177"/>
                    <a:pt x="5" y="177"/>
                    <a:pt x="5" y="177"/>
                  </a:cubicBezTo>
                  <a:cubicBezTo>
                    <a:pt x="5" y="177"/>
                    <a:pt x="5" y="177"/>
                    <a:pt x="5" y="177"/>
                  </a:cubicBezTo>
                  <a:moveTo>
                    <a:pt x="7" y="173"/>
                  </a:moveTo>
                  <a:cubicBezTo>
                    <a:pt x="7" y="173"/>
                    <a:pt x="7" y="174"/>
                    <a:pt x="7" y="174"/>
                  </a:cubicBezTo>
                  <a:cubicBezTo>
                    <a:pt x="7" y="174"/>
                    <a:pt x="7" y="174"/>
                    <a:pt x="7" y="174"/>
                  </a:cubicBezTo>
                  <a:cubicBezTo>
                    <a:pt x="7" y="174"/>
                    <a:pt x="7" y="173"/>
                    <a:pt x="7" y="173"/>
                  </a:cubicBezTo>
                  <a:moveTo>
                    <a:pt x="8" y="170"/>
                  </a:moveTo>
                  <a:cubicBezTo>
                    <a:pt x="8" y="170"/>
                    <a:pt x="8" y="170"/>
                    <a:pt x="8" y="170"/>
                  </a:cubicBezTo>
                  <a:cubicBezTo>
                    <a:pt x="8" y="171"/>
                    <a:pt x="8" y="171"/>
                    <a:pt x="8" y="171"/>
                  </a:cubicBezTo>
                  <a:cubicBezTo>
                    <a:pt x="8" y="171"/>
                    <a:pt x="8" y="172"/>
                    <a:pt x="8" y="172"/>
                  </a:cubicBezTo>
                  <a:cubicBezTo>
                    <a:pt x="8" y="172"/>
                    <a:pt x="8" y="172"/>
                    <a:pt x="8" y="171"/>
                  </a:cubicBezTo>
                  <a:cubicBezTo>
                    <a:pt x="8" y="171"/>
                    <a:pt x="8" y="171"/>
                    <a:pt x="8" y="171"/>
                  </a:cubicBezTo>
                  <a:cubicBezTo>
                    <a:pt x="8" y="170"/>
                    <a:pt x="8" y="170"/>
                    <a:pt x="8" y="170"/>
                  </a:cubicBezTo>
                  <a:cubicBezTo>
                    <a:pt x="8" y="170"/>
                    <a:pt x="8" y="170"/>
                    <a:pt x="8" y="170"/>
                  </a:cubicBezTo>
                  <a:moveTo>
                    <a:pt x="9" y="168"/>
                  </a:moveTo>
                  <a:cubicBezTo>
                    <a:pt x="9" y="169"/>
                    <a:pt x="9" y="169"/>
                    <a:pt x="9" y="169"/>
                  </a:cubicBezTo>
                  <a:cubicBezTo>
                    <a:pt x="9" y="169"/>
                    <a:pt x="9" y="169"/>
                    <a:pt x="9" y="169"/>
                  </a:cubicBezTo>
                  <a:cubicBezTo>
                    <a:pt x="9" y="169"/>
                    <a:pt x="9" y="169"/>
                    <a:pt x="9" y="169"/>
                  </a:cubicBezTo>
                  <a:cubicBezTo>
                    <a:pt x="9" y="168"/>
                    <a:pt x="9" y="168"/>
                    <a:pt x="9" y="168"/>
                  </a:cubicBezTo>
                  <a:moveTo>
                    <a:pt x="33" y="123"/>
                  </a:moveTo>
                  <a:cubicBezTo>
                    <a:pt x="33" y="123"/>
                    <a:pt x="33" y="123"/>
                    <a:pt x="33" y="123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3" y="123"/>
                    <a:pt x="33" y="123"/>
                    <a:pt x="33" y="123"/>
                  </a:cubicBezTo>
                  <a:moveTo>
                    <a:pt x="37" y="118"/>
                  </a:move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6" y="118"/>
                    <a:pt x="36" y="118"/>
                  </a:cubicBezTo>
                  <a:cubicBezTo>
                    <a:pt x="36" y="118"/>
                    <a:pt x="36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moveTo>
                    <a:pt x="39" y="113"/>
                  </a:moveTo>
                  <a:cubicBezTo>
                    <a:pt x="39" y="113"/>
                    <a:pt x="39" y="113"/>
                    <a:pt x="39" y="113"/>
                  </a:cubicBezTo>
                  <a:cubicBezTo>
                    <a:pt x="39" y="113"/>
                    <a:pt x="39" y="114"/>
                    <a:pt x="39" y="114"/>
                  </a:cubicBezTo>
                  <a:cubicBezTo>
                    <a:pt x="39" y="114"/>
                    <a:pt x="39" y="114"/>
                    <a:pt x="39" y="113"/>
                  </a:cubicBezTo>
                  <a:cubicBezTo>
                    <a:pt x="39" y="113"/>
                    <a:pt x="39" y="113"/>
                    <a:pt x="39" y="113"/>
                  </a:cubicBezTo>
                  <a:moveTo>
                    <a:pt x="49" y="97"/>
                  </a:moveTo>
                  <a:cubicBezTo>
                    <a:pt x="48" y="98"/>
                    <a:pt x="47" y="100"/>
                    <a:pt x="47" y="101"/>
                  </a:cubicBezTo>
                  <a:cubicBezTo>
                    <a:pt x="47" y="100"/>
                    <a:pt x="48" y="99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moveTo>
                    <a:pt x="67" y="70"/>
                  </a:moveTo>
                  <a:cubicBezTo>
                    <a:pt x="66" y="71"/>
                    <a:pt x="65" y="72"/>
                    <a:pt x="64" y="74"/>
                  </a:cubicBezTo>
                  <a:cubicBezTo>
                    <a:pt x="65" y="73"/>
                    <a:pt x="65" y="73"/>
                    <a:pt x="65" y="73"/>
                  </a:cubicBezTo>
                  <a:cubicBezTo>
                    <a:pt x="65" y="72"/>
                    <a:pt x="66" y="71"/>
                    <a:pt x="67" y="70"/>
                  </a:cubicBezTo>
                  <a:moveTo>
                    <a:pt x="75" y="58"/>
                  </a:moveTo>
                  <a:cubicBezTo>
                    <a:pt x="73" y="61"/>
                    <a:pt x="71" y="64"/>
                    <a:pt x="69" y="67"/>
                  </a:cubicBezTo>
                  <a:cubicBezTo>
                    <a:pt x="69" y="67"/>
                    <a:pt x="69" y="67"/>
                    <a:pt x="69" y="66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2" y="63"/>
                    <a:pt x="73" y="61"/>
                    <a:pt x="75" y="59"/>
                  </a:cubicBezTo>
                  <a:cubicBezTo>
                    <a:pt x="75" y="58"/>
                    <a:pt x="75" y="58"/>
                    <a:pt x="75" y="58"/>
                  </a:cubicBezTo>
                  <a:moveTo>
                    <a:pt x="97" y="32"/>
                  </a:moveTo>
                  <a:cubicBezTo>
                    <a:pt x="90" y="40"/>
                    <a:pt x="83" y="48"/>
                    <a:pt x="76" y="57"/>
                  </a:cubicBezTo>
                  <a:cubicBezTo>
                    <a:pt x="77" y="55"/>
                    <a:pt x="79" y="54"/>
                    <a:pt x="80" y="52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2" y="49"/>
                    <a:pt x="84" y="47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8" y="42"/>
                    <a:pt x="90" y="40"/>
                    <a:pt x="91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3" y="36"/>
                    <a:pt x="95" y="34"/>
                    <a:pt x="97" y="32"/>
                  </a:cubicBezTo>
                  <a:moveTo>
                    <a:pt x="108" y="21"/>
                  </a:moveTo>
                  <a:cubicBezTo>
                    <a:pt x="104" y="25"/>
                    <a:pt x="101" y="28"/>
                    <a:pt x="97" y="32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9" y="30"/>
                    <a:pt x="101" y="28"/>
                    <a:pt x="102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5" y="25"/>
                    <a:pt x="106" y="23"/>
                    <a:pt x="108" y="22"/>
                  </a:cubicBezTo>
                  <a:cubicBezTo>
                    <a:pt x="108" y="21"/>
                    <a:pt x="108" y="21"/>
                    <a:pt x="108" y="21"/>
                  </a:cubicBezTo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moveTo>
                    <a:pt x="119" y="13"/>
                  </a:moveTo>
                  <a:cubicBezTo>
                    <a:pt x="119" y="14"/>
                    <a:pt x="118" y="14"/>
                    <a:pt x="117" y="14"/>
                  </a:cubicBezTo>
                  <a:cubicBezTo>
                    <a:pt x="118" y="14"/>
                    <a:pt x="119" y="14"/>
                    <a:pt x="119" y="13"/>
                  </a:cubicBezTo>
                  <a:cubicBezTo>
                    <a:pt x="119" y="13"/>
                    <a:pt x="119" y="13"/>
                    <a:pt x="119" y="13"/>
                  </a:cubicBezTo>
                  <a:moveTo>
                    <a:pt x="143" y="3"/>
                  </a:moveTo>
                  <a:cubicBezTo>
                    <a:pt x="137" y="5"/>
                    <a:pt x="131" y="7"/>
                    <a:pt x="125" y="10"/>
                  </a:cubicBezTo>
                  <a:cubicBezTo>
                    <a:pt x="126" y="9"/>
                    <a:pt x="128" y="9"/>
                    <a:pt x="129" y="8"/>
                  </a:cubicBezTo>
                  <a:cubicBezTo>
                    <a:pt x="129" y="8"/>
                    <a:pt x="129" y="8"/>
                    <a:pt x="130" y="8"/>
                  </a:cubicBezTo>
                  <a:cubicBezTo>
                    <a:pt x="131" y="7"/>
                    <a:pt x="132" y="6"/>
                    <a:pt x="134" y="6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5" y="5"/>
                    <a:pt x="137" y="5"/>
                    <a:pt x="138" y="4"/>
                  </a:cubicBezTo>
                  <a:cubicBezTo>
                    <a:pt x="139" y="4"/>
                    <a:pt x="139" y="4"/>
                    <a:pt x="139" y="4"/>
                  </a:cubicBezTo>
                  <a:cubicBezTo>
                    <a:pt x="141" y="3"/>
                    <a:pt x="142" y="3"/>
                    <a:pt x="143" y="3"/>
                  </a:cubicBezTo>
                  <a:moveTo>
                    <a:pt x="155" y="0"/>
                  </a:moveTo>
                  <a:cubicBezTo>
                    <a:pt x="152" y="1"/>
                    <a:pt x="148" y="1"/>
                    <a:pt x="144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5" y="2"/>
                    <a:pt x="147" y="2"/>
                    <a:pt x="149" y="1"/>
                  </a:cubicBezTo>
                  <a:cubicBezTo>
                    <a:pt x="149" y="1"/>
                    <a:pt x="149" y="1"/>
                    <a:pt x="150" y="1"/>
                  </a:cubicBezTo>
                  <a:cubicBezTo>
                    <a:pt x="151" y="1"/>
                    <a:pt x="153" y="0"/>
                    <a:pt x="154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5" y="0"/>
                    <a:pt x="155" y="0"/>
                    <a:pt x="155" y="0"/>
                  </a:cubicBezTo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5307013" y="1011238"/>
              <a:ext cx="3930650" cy="4789488"/>
            </a:xfrm>
            <a:custGeom>
              <a:avLst/>
              <a:gdLst>
                <a:gd name="T0" fmla="*/ 2 w 186"/>
                <a:gd name="T1" fmla="*/ 218 h 227"/>
                <a:gd name="T2" fmla="*/ 7 w 186"/>
                <a:gd name="T3" fmla="*/ 222 h 227"/>
                <a:gd name="T4" fmla="*/ 15 w 186"/>
                <a:gd name="T5" fmla="*/ 226 h 227"/>
                <a:gd name="T6" fmla="*/ 12 w 186"/>
                <a:gd name="T7" fmla="*/ 200 h 227"/>
                <a:gd name="T8" fmla="*/ 12 w 186"/>
                <a:gd name="T9" fmla="*/ 200 h 227"/>
                <a:gd name="T10" fmla="*/ 9 w 186"/>
                <a:gd name="T11" fmla="*/ 173 h 227"/>
                <a:gd name="T12" fmla="*/ 9 w 186"/>
                <a:gd name="T13" fmla="*/ 174 h 227"/>
                <a:gd name="T14" fmla="*/ 8 w 186"/>
                <a:gd name="T15" fmla="*/ 175 h 227"/>
                <a:gd name="T16" fmla="*/ 8 w 186"/>
                <a:gd name="T17" fmla="*/ 177 h 227"/>
                <a:gd name="T18" fmla="*/ 7 w 186"/>
                <a:gd name="T19" fmla="*/ 179 h 227"/>
                <a:gd name="T20" fmla="*/ 5 w 186"/>
                <a:gd name="T21" fmla="*/ 182 h 227"/>
                <a:gd name="T22" fmla="*/ 5 w 186"/>
                <a:gd name="T23" fmla="*/ 182 h 227"/>
                <a:gd name="T24" fmla="*/ 4 w 186"/>
                <a:gd name="T25" fmla="*/ 185 h 227"/>
                <a:gd name="T26" fmla="*/ 4 w 186"/>
                <a:gd name="T27" fmla="*/ 185 h 227"/>
                <a:gd name="T28" fmla="*/ 3 w 186"/>
                <a:gd name="T29" fmla="*/ 186 h 227"/>
                <a:gd name="T30" fmla="*/ 2 w 186"/>
                <a:gd name="T31" fmla="*/ 188 h 227"/>
                <a:gd name="T32" fmla="*/ 0 w 186"/>
                <a:gd name="T33" fmla="*/ 192 h 227"/>
                <a:gd name="T34" fmla="*/ 4 w 186"/>
                <a:gd name="T35" fmla="*/ 208 h 227"/>
                <a:gd name="T36" fmla="*/ 11 w 186"/>
                <a:gd name="T37" fmla="*/ 199 h 227"/>
                <a:gd name="T38" fmla="*/ 11 w 186"/>
                <a:gd name="T39" fmla="*/ 173 h 227"/>
                <a:gd name="T40" fmla="*/ 164 w 186"/>
                <a:gd name="T41" fmla="*/ 2 h 227"/>
                <a:gd name="T42" fmla="*/ 155 w 186"/>
                <a:gd name="T43" fmla="*/ 5 h 227"/>
                <a:gd name="T44" fmla="*/ 150 w 186"/>
                <a:gd name="T45" fmla="*/ 6 h 227"/>
                <a:gd name="T46" fmla="*/ 144 w 186"/>
                <a:gd name="T47" fmla="*/ 8 h 227"/>
                <a:gd name="T48" fmla="*/ 138 w 186"/>
                <a:gd name="T49" fmla="*/ 9 h 227"/>
                <a:gd name="T50" fmla="*/ 130 w 186"/>
                <a:gd name="T51" fmla="*/ 13 h 227"/>
                <a:gd name="T52" fmla="*/ 125 w 186"/>
                <a:gd name="T53" fmla="*/ 15 h 227"/>
                <a:gd name="T54" fmla="*/ 117 w 186"/>
                <a:gd name="T55" fmla="*/ 19 h 227"/>
                <a:gd name="T56" fmla="*/ 114 w 186"/>
                <a:gd name="T57" fmla="*/ 22 h 227"/>
                <a:gd name="T58" fmla="*/ 103 w 186"/>
                <a:gd name="T59" fmla="*/ 31 h 227"/>
                <a:gd name="T60" fmla="*/ 97 w 186"/>
                <a:gd name="T61" fmla="*/ 37 h 227"/>
                <a:gd name="T62" fmla="*/ 91 w 186"/>
                <a:gd name="T63" fmla="*/ 43 h 227"/>
                <a:gd name="T64" fmla="*/ 81 w 186"/>
                <a:gd name="T65" fmla="*/ 56 h 227"/>
                <a:gd name="T66" fmla="*/ 75 w 186"/>
                <a:gd name="T67" fmla="*/ 63 h 227"/>
                <a:gd name="T68" fmla="*/ 69 w 186"/>
                <a:gd name="T69" fmla="*/ 71 h 227"/>
                <a:gd name="T70" fmla="*/ 65 w 186"/>
                <a:gd name="T71" fmla="*/ 78 h 227"/>
                <a:gd name="T72" fmla="*/ 49 w 186"/>
                <a:gd name="T73" fmla="*/ 102 h 227"/>
                <a:gd name="T74" fmla="*/ 39 w 186"/>
                <a:gd name="T75" fmla="*/ 118 h 227"/>
                <a:gd name="T76" fmla="*/ 37 w 186"/>
                <a:gd name="T77" fmla="*/ 123 h 227"/>
                <a:gd name="T78" fmla="*/ 36 w 186"/>
                <a:gd name="T79" fmla="*/ 123 h 227"/>
                <a:gd name="T80" fmla="*/ 33 w 186"/>
                <a:gd name="T81" fmla="*/ 128 h 227"/>
                <a:gd name="T82" fmla="*/ 127 w 186"/>
                <a:gd name="T83" fmla="*/ 15 h 227"/>
                <a:gd name="T84" fmla="*/ 186 w 186"/>
                <a:gd name="T85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6" h="227">
                  <a:moveTo>
                    <a:pt x="4" y="211"/>
                  </a:moveTo>
                  <a:cubicBezTo>
                    <a:pt x="3" y="212"/>
                    <a:pt x="3" y="213"/>
                    <a:pt x="2" y="214"/>
                  </a:cubicBezTo>
                  <a:cubicBezTo>
                    <a:pt x="2" y="218"/>
                    <a:pt x="2" y="218"/>
                    <a:pt x="2" y="218"/>
                  </a:cubicBezTo>
                  <a:cubicBezTo>
                    <a:pt x="3" y="218"/>
                    <a:pt x="3" y="218"/>
                    <a:pt x="3" y="218"/>
                  </a:cubicBezTo>
                  <a:cubicBezTo>
                    <a:pt x="3" y="218"/>
                    <a:pt x="3" y="218"/>
                    <a:pt x="3" y="218"/>
                  </a:cubicBezTo>
                  <a:cubicBezTo>
                    <a:pt x="7" y="222"/>
                    <a:pt x="7" y="222"/>
                    <a:pt x="7" y="222"/>
                  </a:cubicBezTo>
                  <a:cubicBezTo>
                    <a:pt x="7" y="222"/>
                    <a:pt x="7" y="222"/>
                    <a:pt x="7" y="222"/>
                  </a:cubicBezTo>
                  <a:cubicBezTo>
                    <a:pt x="13" y="227"/>
                    <a:pt x="13" y="227"/>
                    <a:pt x="13" y="227"/>
                  </a:cubicBezTo>
                  <a:cubicBezTo>
                    <a:pt x="15" y="226"/>
                    <a:pt x="15" y="226"/>
                    <a:pt x="15" y="226"/>
                  </a:cubicBezTo>
                  <a:cubicBezTo>
                    <a:pt x="5" y="217"/>
                    <a:pt x="5" y="217"/>
                    <a:pt x="5" y="217"/>
                  </a:cubicBezTo>
                  <a:cubicBezTo>
                    <a:pt x="4" y="211"/>
                    <a:pt x="4" y="211"/>
                    <a:pt x="4" y="211"/>
                  </a:cubicBezTo>
                  <a:moveTo>
                    <a:pt x="12" y="200"/>
                  </a:moveTo>
                  <a:cubicBezTo>
                    <a:pt x="12" y="200"/>
                    <a:pt x="12" y="200"/>
                    <a:pt x="12" y="200"/>
                  </a:cubicBezTo>
                  <a:cubicBezTo>
                    <a:pt x="26" y="211"/>
                    <a:pt x="26" y="211"/>
                    <a:pt x="26" y="211"/>
                  </a:cubicBezTo>
                  <a:cubicBezTo>
                    <a:pt x="12" y="200"/>
                    <a:pt x="12" y="200"/>
                    <a:pt x="12" y="200"/>
                  </a:cubicBezTo>
                  <a:moveTo>
                    <a:pt x="11" y="173"/>
                  </a:moveTo>
                  <a:cubicBezTo>
                    <a:pt x="11" y="173"/>
                    <a:pt x="10" y="173"/>
                    <a:pt x="9" y="173"/>
                  </a:cubicBezTo>
                  <a:cubicBezTo>
                    <a:pt x="9" y="173"/>
                    <a:pt x="9" y="173"/>
                    <a:pt x="9" y="173"/>
                  </a:cubicBezTo>
                  <a:cubicBezTo>
                    <a:pt x="9" y="173"/>
                    <a:pt x="9" y="173"/>
                    <a:pt x="9" y="173"/>
                  </a:cubicBezTo>
                  <a:cubicBezTo>
                    <a:pt x="9" y="174"/>
                    <a:pt x="9" y="174"/>
                    <a:pt x="9" y="174"/>
                  </a:cubicBezTo>
                  <a:cubicBezTo>
                    <a:pt x="9" y="174"/>
                    <a:pt x="9" y="174"/>
                    <a:pt x="9" y="174"/>
                  </a:cubicBezTo>
                  <a:cubicBezTo>
                    <a:pt x="9" y="174"/>
                    <a:pt x="9" y="174"/>
                    <a:pt x="9" y="174"/>
                  </a:cubicBezTo>
                  <a:cubicBezTo>
                    <a:pt x="9" y="174"/>
                    <a:pt x="9" y="175"/>
                    <a:pt x="8" y="175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8" y="176"/>
                    <a:pt x="8" y="176"/>
                    <a:pt x="8" y="176"/>
                  </a:cubicBezTo>
                  <a:cubicBezTo>
                    <a:pt x="8" y="176"/>
                    <a:pt x="8" y="176"/>
                    <a:pt x="8" y="176"/>
                  </a:cubicBezTo>
                  <a:cubicBezTo>
                    <a:pt x="8" y="177"/>
                    <a:pt x="8" y="177"/>
                    <a:pt x="8" y="177"/>
                  </a:cubicBezTo>
                  <a:cubicBezTo>
                    <a:pt x="7" y="177"/>
                    <a:pt x="7" y="178"/>
                    <a:pt x="7" y="178"/>
                  </a:cubicBezTo>
                  <a:cubicBezTo>
                    <a:pt x="7" y="178"/>
                    <a:pt x="7" y="179"/>
                    <a:pt x="7" y="179"/>
                  </a:cubicBezTo>
                  <a:cubicBezTo>
                    <a:pt x="7" y="179"/>
                    <a:pt x="7" y="179"/>
                    <a:pt x="7" y="179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6" y="180"/>
                    <a:pt x="6" y="181"/>
                    <a:pt x="5" y="182"/>
                  </a:cubicBezTo>
                  <a:cubicBezTo>
                    <a:pt x="5" y="182"/>
                    <a:pt x="5" y="182"/>
                    <a:pt x="5" y="182"/>
                  </a:cubicBezTo>
                  <a:cubicBezTo>
                    <a:pt x="5" y="182"/>
                    <a:pt x="5" y="182"/>
                    <a:pt x="5" y="182"/>
                  </a:cubicBezTo>
                  <a:cubicBezTo>
                    <a:pt x="5" y="182"/>
                    <a:pt x="5" y="182"/>
                    <a:pt x="5" y="182"/>
                  </a:cubicBezTo>
                  <a:cubicBezTo>
                    <a:pt x="5" y="182"/>
                    <a:pt x="5" y="182"/>
                    <a:pt x="5" y="182"/>
                  </a:cubicBezTo>
                  <a:cubicBezTo>
                    <a:pt x="5" y="183"/>
                    <a:pt x="4" y="183"/>
                    <a:pt x="4" y="184"/>
                  </a:cubicBezTo>
                  <a:cubicBezTo>
                    <a:pt x="4" y="184"/>
                    <a:pt x="4" y="184"/>
                    <a:pt x="4" y="184"/>
                  </a:cubicBezTo>
                  <a:cubicBezTo>
                    <a:pt x="4" y="185"/>
                    <a:pt x="4" y="185"/>
                    <a:pt x="4" y="185"/>
                  </a:cubicBezTo>
                  <a:cubicBezTo>
                    <a:pt x="4" y="185"/>
                    <a:pt x="4" y="185"/>
                    <a:pt x="4" y="185"/>
                  </a:cubicBezTo>
                  <a:cubicBezTo>
                    <a:pt x="4" y="185"/>
                    <a:pt x="4" y="185"/>
                    <a:pt x="4" y="185"/>
                  </a:cubicBezTo>
                  <a:cubicBezTo>
                    <a:pt x="4" y="185"/>
                    <a:pt x="4" y="185"/>
                    <a:pt x="4" y="185"/>
                  </a:cubicBezTo>
                  <a:cubicBezTo>
                    <a:pt x="3" y="185"/>
                    <a:pt x="3" y="185"/>
                    <a:pt x="3" y="185"/>
                  </a:cubicBezTo>
                  <a:cubicBezTo>
                    <a:pt x="3" y="185"/>
                    <a:pt x="3" y="185"/>
                    <a:pt x="3" y="185"/>
                  </a:cubicBezTo>
                  <a:cubicBezTo>
                    <a:pt x="3" y="186"/>
                    <a:pt x="3" y="186"/>
                    <a:pt x="3" y="186"/>
                  </a:cubicBezTo>
                  <a:cubicBezTo>
                    <a:pt x="3" y="186"/>
                    <a:pt x="3" y="187"/>
                    <a:pt x="2" y="187"/>
                  </a:cubicBezTo>
                  <a:cubicBezTo>
                    <a:pt x="2" y="188"/>
                    <a:pt x="2" y="188"/>
                    <a:pt x="2" y="188"/>
                  </a:cubicBezTo>
                  <a:cubicBezTo>
                    <a:pt x="2" y="188"/>
                    <a:pt x="2" y="188"/>
                    <a:pt x="2" y="188"/>
                  </a:cubicBezTo>
                  <a:cubicBezTo>
                    <a:pt x="1" y="189"/>
                    <a:pt x="1" y="190"/>
                    <a:pt x="1" y="191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1" y="192"/>
                    <a:pt x="1" y="192"/>
                    <a:pt x="1" y="192"/>
                  </a:cubicBezTo>
                  <a:cubicBezTo>
                    <a:pt x="2" y="211"/>
                    <a:pt x="2" y="211"/>
                    <a:pt x="2" y="211"/>
                  </a:cubicBezTo>
                  <a:cubicBezTo>
                    <a:pt x="2" y="210"/>
                    <a:pt x="3" y="209"/>
                    <a:pt x="4" y="208"/>
                  </a:cubicBezTo>
                  <a:cubicBezTo>
                    <a:pt x="3" y="192"/>
                    <a:pt x="3" y="192"/>
                    <a:pt x="3" y="192"/>
                  </a:cubicBezTo>
                  <a:cubicBezTo>
                    <a:pt x="11" y="199"/>
                    <a:pt x="11" y="199"/>
                    <a:pt x="11" y="199"/>
                  </a:cubicBezTo>
                  <a:cubicBezTo>
                    <a:pt x="11" y="199"/>
                    <a:pt x="11" y="199"/>
                    <a:pt x="11" y="199"/>
                  </a:cubicBezTo>
                  <a:cubicBezTo>
                    <a:pt x="3" y="192"/>
                    <a:pt x="3" y="192"/>
                    <a:pt x="3" y="192"/>
                  </a:cubicBezTo>
                  <a:cubicBezTo>
                    <a:pt x="3" y="192"/>
                    <a:pt x="6" y="185"/>
                    <a:pt x="12" y="173"/>
                  </a:cubicBezTo>
                  <a:cubicBezTo>
                    <a:pt x="12" y="173"/>
                    <a:pt x="12" y="173"/>
                    <a:pt x="11" y="173"/>
                  </a:cubicBezTo>
                  <a:moveTo>
                    <a:pt x="186" y="0"/>
                  </a:moveTo>
                  <a:cubicBezTo>
                    <a:pt x="179" y="0"/>
                    <a:pt x="172" y="1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5" y="3"/>
                    <a:pt x="165" y="3"/>
                    <a:pt x="165" y="3"/>
                  </a:cubicBezTo>
                  <a:cubicBezTo>
                    <a:pt x="165" y="3"/>
                    <a:pt x="165" y="3"/>
                    <a:pt x="165" y="3"/>
                  </a:cubicBezTo>
                  <a:cubicBezTo>
                    <a:pt x="162" y="3"/>
                    <a:pt x="158" y="4"/>
                    <a:pt x="155" y="5"/>
                  </a:cubicBezTo>
                  <a:cubicBezTo>
                    <a:pt x="155" y="5"/>
                    <a:pt x="155" y="5"/>
                    <a:pt x="154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3" y="5"/>
                    <a:pt x="151" y="6"/>
                    <a:pt x="150" y="6"/>
                  </a:cubicBezTo>
                  <a:cubicBezTo>
                    <a:pt x="149" y="6"/>
                    <a:pt x="149" y="6"/>
                    <a:pt x="149" y="6"/>
                  </a:cubicBezTo>
                  <a:cubicBezTo>
                    <a:pt x="147" y="7"/>
                    <a:pt x="145" y="7"/>
                    <a:pt x="144" y="8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4" y="8"/>
                    <a:pt x="144" y="8"/>
                    <a:pt x="143" y="8"/>
                  </a:cubicBezTo>
                  <a:cubicBezTo>
                    <a:pt x="142" y="8"/>
                    <a:pt x="141" y="8"/>
                    <a:pt x="139" y="9"/>
                  </a:cubicBezTo>
                  <a:cubicBezTo>
                    <a:pt x="139" y="9"/>
                    <a:pt x="139" y="9"/>
                    <a:pt x="138" y="9"/>
                  </a:cubicBezTo>
                  <a:cubicBezTo>
                    <a:pt x="137" y="10"/>
                    <a:pt x="135" y="10"/>
                    <a:pt x="134" y="11"/>
                  </a:cubicBezTo>
                  <a:cubicBezTo>
                    <a:pt x="134" y="11"/>
                    <a:pt x="134" y="11"/>
                    <a:pt x="134" y="11"/>
                  </a:cubicBezTo>
                  <a:cubicBezTo>
                    <a:pt x="132" y="11"/>
                    <a:pt x="131" y="12"/>
                    <a:pt x="130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8" y="14"/>
                    <a:pt x="126" y="14"/>
                    <a:pt x="125" y="15"/>
                  </a:cubicBezTo>
                  <a:cubicBezTo>
                    <a:pt x="125" y="15"/>
                    <a:pt x="125" y="15"/>
                    <a:pt x="125" y="15"/>
                  </a:cubicBezTo>
                  <a:cubicBezTo>
                    <a:pt x="123" y="16"/>
                    <a:pt x="121" y="17"/>
                    <a:pt x="119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9"/>
                    <a:pt x="118" y="19"/>
                    <a:pt x="117" y="19"/>
                  </a:cubicBezTo>
                  <a:cubicBezTo>
                    <a:pt x="116" y="20"/>
                    <a:pt x="115" y="21"/>
                    <a:pt x="114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2" y="23"/>
                    <a:pt x="110" y="25"/>
                    <a:pt x="108" y="26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6" y="28"/>
                    <a:pt x="105" y="30"/>
                    <a:pt x="103" y="31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1" y="33"/>
                    <a:pt x="99" y="35"/>
                    <a:pt x="97" y="37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95" y="39"/>
                    <a:pt x="93" y="41"/>
                    <a:pt x="92" y="43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0" y="45"/>
                    <a:pt x="88" y="47"/>
                    <a:pt x="86" y="49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84" y="52"/>
                    <a:pt x="82" y="54"/>
                    <a:pt x="81" y="56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79" y="59"/>
                    <a:pt x="77" y="60"/>
                    <a:pt x="76" y="62"/>
                  </a:cubicBezTo>
                  <a:cubicBezTo>
                    <a:pt x="76" y="63"/>
                    <a:pt x="75" y="63"/>
                    <a:pt x="75" y="63"/>
                  </a:cubicBezTo>
                  <a:cubicBezTo>
                    <a:pt x="75" y="64"/>
                    <a:pt x="75" y="64"/>
                    <a:pt x="75" y="64"/>
                  </a:cubicBezTo>
                  <a:cubicBezTo>
                    <a:pt x="73" y="66"/>
                    <a:pt x="72" y="68"/>
                    <a:pt x="70" y="70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68" y="73"/>
                    <a:pt x="68" y="74"/>
                    <a:pt x="67" y="75"/>
                  </a:cubicBezTo>
                  <a:cubicBezTo>
                    <a:pt x="66" y="76"/>
                    <a:pt x="65" y="77"/>
                    <a:pt x="65" y="78"/>
                  </a:cubicBezTo>
                  <a:cubicBezTo>
                    <a:pt x="64" y="79"/>
                    <a:pt x="64" y="79"/>
                    <a:pt x="64" y="79"/>
                  </a:cubicBezTo>
                  <a:cubicBezTo>
                    <a:pt x="59" y="86"/>
                    <a:pt x="54" y="94"/>
                    <a:pt x="49" y="102"/>
                  </a:cubicBezTo>
                  <a:cubicBezTo>
                    <a:pt x="49" y="102"/>
                    <a:pt x="49" y="102"/>
                    <a:pt x="49" y="102"/>
                  </a:cubicBezTo>
                  <a:cubicBezTo>
                    <a:pt x="48" y="104"/>
                    <a:pt x="47" y="105"/>
                    <a:pt x="47" y="106"/>
                  </a:cubicBezTo>
                  <a:cubicBezTo>
                    <a:pt x="44" y="110"/>
                    <a:pt x="42" y="114"/>
                    <a:pt x="39" y="118"/>
                  </a:cubicBezTo>
                  <a:cubicBezTo>
                    <a:pt x="39" y="118"/>
                    <a:pt x="39" y="118"/>
                    <a:pt x="39" y="118"/>
                  </a:cubicBezTo>
                  <a:cubicBezTo>
                    <a:pt x="39" y="118"/>
                    <a:pt x="39" y="118"/>
                    <a:pt x="39" y="118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38" y="121"/>
                    <a:pt x="37" y="122"/>
                    <a:pt x="37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4"/>
                    <a:pt x="36" y="124"/>
                    <a:pt x="36" y="124"/>
                  </a:cubicBezTo>
                  <a:cubicBezTo>
                    <a:pt x="35" y="126"/>
                    <a:pt x="34" y="127"/>
                    <a:pt x="33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4" y="130"/>
                    <a:pt x="34" y="130"/>
                    <a:pt x="35" y="131"/>
                  </a:cubicBezTo>
                  <a:cubicBezTo>
                    <a:pt x="60" y="86"/>
                    <a:pt x="96" y="31"/>
                    <a:pt x="127" y="15"/>
                  </a:cubicBezTo>
                  <a:cubicBezTo>
                    <a:pt x="139" y="9"/>
                    <a:pt x="154" y="5"/>
                    <a:pt x="167" y="3"/>
                  </a:cubicBezTo>
                  <a:cubicBezTo>
                    <a:pt x="167" y="2"/>
                    <a:pt x="167" y="2"/>
                    <a:pt x="167" y="2"/>
                  </a:cubicBezTo>
                  <a:cubicBezTo>
                    <a:pt x="173" y="1"/>
                    <a:pt x="180" y="0"/>
                    <a:pt x="186" y="0"/>
                  </a:cubicBezTo>
                </a:path>
              </a:pathLst>
            </a:custGeom>
            <a:solidFill>
              <a:srgbClr val="898C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6" name="Freeform 25"/>
            <p:cNvSpPr>
              <a:spLocks noEditPoints="1"/>
            </p:cNvSpPr>
            <p:nvPr/>
          </p:nvSpPr>
          <p:spPr bwMode="auto">
            <a:xfrm>
              <a:off x="5348288" y="5208588"/>
              <a:ext cx="211138" cy="317500"/>
            </a:xfrm>
            <a:custGeom>
              <a:avLst/>
              <a:gdLst>
                <a:gd name="T0" fmla="*/ 2 w 10"/>
                <a:gd name="T1" fmla="*/ 9 h 15"/>
                <a:gd name="T2" fmla="*/ 0 w 10"/>
                <a:gd name="T3" fmla="*/ 12 h 15"/>
                <a:gd name="T4" fmla="*/ 0 w 10"/>
                <a:gd name="T5" fmla="*/ 15 h 15"/>
                <a:gd name="T6" fmla="*/ 2 w 10"/>
                <a:gd name="T7" fmla="*/ 12 h 15"/>
                <a:gd name="T8" fmla="*/ 2 w 10"/>
                <a:gd name="T9" fmla="*/ 9 h 15"/>
                <a:gd name="T10" fmla="*/ 9 w 10"/>
                <a:gd name="T11" fmla="*/ 0 h 15"/>
                <a:gd name="T12" fmla="*/ 9 w 10"/>
                <a:gd name="T13" fmla="*/ 0 h 15"/>
                <a:gd name="T14" fmla="*/ 10 w 10"/>
                <a:gd name="T15" fmla="*/ 1 h 15"/>
                <a:gd name="T16" fmla="*/ 10 w 10"/>
                <a:gd name="T17" fmla="*/ 1 h 15"/>
                <a:gd name="T18" fmla="*/ 9 w 10"/>
                <a:gd name="T1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5">
                  <a:moveTo>
                    <a:pt x="2" y="9"/>
                  </a:moveTo>
                  <a:cubicBezTo>
                    <a:pt x="1" y="10"/>
                    <a:pt x="0" y="11"/>
                    <a:pt x="0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14"/>
                    <a:pt x="1" y="13"/>
                    <a:pt x="2" y="12"/>
                  </a:cubicBezTo>
                  <a:cubicBezTo>
                    <a:pt x="2" y="9"/>
                    <a:pt x="2" y="9"/>
                    <a:pt x="2" y="9"/>
                  </a:cubicBezTo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5944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7" name="Freeform 26"/>
            <p:cNvSpPr/>
            <p:nvPr/>
          </p:nvSpPr>
          <p:spPr bwMode="auto">
            <a:xfrm>
              <a:off x="5370513" y="5060950"/>
              <a:ext cx="485775" cy="717550"/>
            </a:xfrm>
            <a:custGeom>
              <a:avLst/>
              <a:gdLst>
                <a:gd name="T0" fmla="*/ 0 w 306"/>
                <a:gd name="T1" fmla="*/ 0 h 452"/>
                <a:gd name="T2" fmla="*/ 13 w 306"/>
                <a:gd name="T3" fmla="*/ 213 h 452"/>
                <a:gd name="T4" fmla="*/ 13 w 306"/>
                <a:gd name="T5" fmla="*/ 253 h 452"/>
                <a:gd name="T6" fmla="*/ 26 w 306"/>
                <a:gd name="T7" fmla="*/ 333 h 452"/>
                <a:gd name="T8" fmla="*/ 159 w 306"/>
                <a:gd name="T9" fmla="*/ 452 h 452"/>
                <a:gd name="T10" fmla="*/ 306 w 306"/>
                <a:gd name="T11" fmla="*/ 266 h 452"/>
                <a:gd name="T12" fmla="*/ 306 w 306"/>
                <a:gd name="T13" fmla="*/ 253 h 452"/>
                <a:gd name="T14" fmla="*/ 119 w 306"/>
                <a:gd name="T15" fmla="*/ 107 h 452"/>
                <a:gd name="T16" fmla="*/ 106 w 306"/>
                <a:gd name="T17" fmla="*/ 93 h 452"/>
                <a:gd name="T18" fmla="*/ 0 w 306"/>
                <a:gd name="T1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6" h="452">
                  <a:moveTo>
                    <a:pt x="0" y="0"/>
                  </a:moveTo>
                  <a:lnTo>
                    <a:pt x="13" y="213"/>
                  </a:lnTo>
                  <a:lnTo>
                    <a:pt x="13" y="253"/>
                  </a:lnTo>
                  <a:lnTo>
                    <a:pt x="26" y="333"/>
                  </a:lnTo>
                  <a:lnTo>
                    <a:pt x="159" y="452"/>
                  </a:lnTo>
                  <a:lnTo>
                    <a:pt x="306" y="266"/>
                  </a:lnTo>
                  <a:lnTo>
                    <a:pt x="306" y="253"/>
                  </a:lnTo>
                  <a:lnTo>
                    <a:pt x="119" y="107"/>
                  </a:lnTo>
                  <a:lnTo>
                    <a:pt x="106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8" name="Freeform 27"/>
            <p:cNvSpPr/>
            <p:nvPr/>
          </p:nvSpPr>
          <p:spPr bwMode="auto">
            <a:xfrm>
              <a:off x="5370513" y="5060950"/>
              <a:ext cx="485775" cy="717550"/>
            </a:xfrm>
            <a:custGeom>
              <a:avLst/>
              <a:gdLst>
                <a:gd name="T0" fmla="*/ 0 w 306"/>
                <a:gd name="T1" fmla="*/ 0 h 452"/>
                <a:gd name="T2" fmla="*/ 13 w 306"/>
                <a:gd name="T3" fmla="*/ 213 h 452"/>
                <a:gd name="T4" fmla="*/ 13 w 306"/>
                <a:gd name="T5" fmla="*/ 253 h 452"/>
                <a:gd name="T6" fmla="*/ 26 w 306"/>
                <a:gd name="T7" fmla="*/ 333 h 452"/>
                <a:gd name="T8" fmla="*/ 159 w 306"/>
                <a:gd name="T9" fmla="*/ 452 h 452"/>
                <a:gd name="T10" fmla="*/ 306 w 306"/>
                <a:gd name="T11" fmla="*/ 266 h 452"/>
                <a:gd name="T12" fmla="*/ 306 w 306"/>
                <a:gd name="T13" fmla="*/ 253 h 452"/>
                <a:gd name="T14" fmla="*/ 119 w 306"/>
                <a:gd name="T15" fmla="*/ 107 h 452"/>
                <a:gd name="T16" fmla="*/ 106 w 306"/>
                <a:gd name="T17" fmla="*/ 93 h 452"/>
                <a:gd name="T18" fmla="*/ 0 w 306"/>
                <a:gd name="T1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6" h="452">
                  <a:moveTo>
                    <a:pt x="0" y="0"/>
                  </a:moveTo>
                  <a:lnTo>
                    <a:pt x="13" y="213"/>
                  </a:lnTo>
                  <a:lnTo>
                    <a:pt x="13" y="253"/>
                  </a:lnTo>
                  <a:lnTo>
                    <a:pt x="26" y="333"/>
                  </a:lnTo>
                  <a:lnTo>
                    <a:pt x="159" y="452"/>
                  </a:lnTo>
                  <a:lnTo>
                    <a:pt x="306" y="266"/>
                  </a:lnTo>
                  <a:lnTo>
                    <a:pt x="306" y="253"/>
                  </a:lnTo>
                  <a:lnTo>
                    <a:pt x="119" y="107"/>
                  </a:lnTo>
                  <a:lnTo>
                    <a:pt x="106" y="9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5370513" y="1074738"/>
              <a:ext cx="3910013" cy="4408489"/>
            </a:xfrm>
            <a:custGeom>
              <a:avLst/>
              <a:gdLst>
                <a:gd name="T0" fmla="*/ 9 w 185"/>
                <a:gd name="T1" fmla="*/ 170 h 209"/>
                <a:gd name="T2" fmla="*/ 0 w 185"/>
                <a:gd name="T3" fmla="*/ 189 h 209"/>
                <a:gd name="T4" fmla="*/ 8 w 185"/>
                <a:gd name="T5" fmla="*/ 196 h 209"/>
                <a:gd name="T6" fmla="*/ 9 w 185"/>
                <a:gd name="T7" fmla="*/ 197 h 209"/>
                <a:gd name="T8" fmla="*/ 23 w 185"/>
                <a:gd name="T9" fmla="*/ 208 h 209"/>
                <a:gd name="T10" fmla="*/ 23 w 185"/>
                <a:gd name="T11" fmla="*/ 209 h 209"/>
                <a:gd name="T12" fmla="*/ 27 w 185"/>
                <a:gd name="T13" fmla="*/ 205 h 209"/>
                <a:gd name="T14" fmla="*/ 2 w 185"/>
                <a:gd name="T15" fmla="*/ 184 h 209"/>
                <a:gd name="T16" fmla="*/ 9 w 185"/>
                <a:gd name="T17" fmla="*/ 170 h 209"/>
                <a:gd name="T18" fmla="*/ 9 w 185"/>
                <a:gd name="T19" fmla="*/ 170 h 209"/>
                <a:gd name="T20" fmla="*/ 164 w 185"/>
                <a:gd name="T21" fmla="*/ 0 h 209"/>
                <a:gd name="T22" fmla="*/ 124 w 185"/>
                <a:gd name="T23" fmla="*/ 12 h 209"/>
                <a:gd name="T24" fmla="*/ 32 w 185"/>
                <a:gd name="T25" fmla="*/ 128 h 209"/>
                <a:gd name="T26" fmla="*/ 32 w 185"/>
                <a:gd name="T27" fmla="*/ 128 h 209"/>
                <a:gd name="T28" fmla="*/ 39 w 185"/>
                <a:gd name="T29" fmla="*/ 115 h 209"/>
                <a:gd name="T30" fmla="*/ 76 w 185"/>
                <a:gd name="T31" fmla="*/ 146 h 209"/>
                <a:gd name="T32" fmla="*/ 114 w 185"/>
                <a:gd name="T33" fmla="*/ 102 h 209"/>
                <a:gd name="T34" fmla="*/ 112 w 185"/>
                <a:gd name="T35" fmla="*/ 58 h 209"/>
                <a:gd name="T36" fmla="*/ 137 w 185"/>
                <a:gd name="T37" fmla="*/ 46 h 209"/>
                <a:gd name="T38" fmla="*/ 156 w 185"/>
                <a:gd name="T39" fmla="*/ 53 h 209"/>
                <a:gd name="T40" fmla="*/ 185 w 185"/>
                <a:gd name="T41" fmla="*/ 18 h 209"/>
                <a:gd name="T42" fmla="*/ 164 w 185"/>
                <a:gd name="T43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5" h="209">
                  <a:moveTo>
                    <a:pt x="9" y="170"/>
                  </a:moveTo>
                  <a:cubicBezTo>
                    <a:pt x="3" y="182"/>
                    <a:pt x="0" y="189"/>
                    <a:pt x="0" y="189"/>
                  </a:cubicBezTo>
                  <a:cubicBezTo>
                    <a:pt x="8" y="196"/>
                    <a:pt x="8" y="196"/>
                    <a:pt x="8" y="196"/>
                  </a:cubicBezTo>
                  <a:cubicBezTo>
                    <a:pt x="9" y="197"/>
                    <a:pt x="9" y="197"/>
                    <a:pt x="9" y="197"/>
                  </a:cubicBezTo>
                  <a:cubicBezTo>
                    <a:pt x="23" y="208"/>
                    <a:pt x="23" y="208"/>
                    <a:pt x="23" y="208"/>
                  </a:cubicBezTo>
                  <a:cubicBezTo>
                    <a:pt x="23" y="209"/>
                    <a:pt x="23" y="209"/>
                    <a:pt x="23" y="209"/>
                  </a:cubicBezTo>
                  <a:cubicBezTo>
                    <a:pt x="27" y="205"/>
                    <a:pt x="27" y="205"/>
                    <a:pt x="27" y="205"/>
                  </a:cubicBezTo>
                  <a:cubicBezTo>
                    <a:pt x="2" y="184"/>
                    <a:pt x="2" y="184"/>
                    <a:pt x="2" y="184"/>
                  </a:cubicBezTo>
                  <a:cubicBezTo>
                    <a:pt x="4" y="181"/>
                    <a:pt x="6" y="176"/>
                    <a:pt x="9" y="170"/>
                  </a:cubicBezTo>
                  <a:cubicBezTo>
                    <a:pt x="9" y="170"/>
                    <a:pt x="9" y="170"/>
                    <a:pt x="9" y="170"/>
                  </a:cubicBezTo>
                  <a:moveTo>
                    <a:pt x="164" y="0"/>
                  </a:moveTo>
                  <a:cubicBezTo>
                    <a:pt x="151" y="2"/>
                    <a:pt x="136" y="6"/>
                    <a:pt x="124" y="12"/>
                  </a:cubicBezTo>
                  <a:cubicBezTo>
                    <a:pt x="93" y="28"/>
                    <a:pt x="57" y="83"/>
                    <a:pt x="32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4" y="123"/>
                    <a:pt x="37" y="119"/>
                    <a:pt x="39" y="115"/>
                  </a:cubicBezTo>
                  <a:cubicBezTo>
                    <a:pt x="76" y="146"/>
                    <a:pt x="76" y="146"/>
                    <a:pt x="76" y="146"/>
                  </a:cubicBezTo>
                  <a:cubicBezTo>
                    <a:pt x="114" y="102"/>
                    <a:pt x="114" y="102"/>
                    <a:pt x="114" y="102"/>
                  </a:cubicBezTo>
                  <a:cubicBezTo>
                    <a:pt x="102" y="90"/>
                    <a:pt x="101" y="71"/>
                    <a:pt x="112" y="58"/>
                  </a:cubicBezTo>
                  <a:cubicBezTo>
                    <a:pt x="118" y="50"/>
                    <a:pt x="127" y="46"/>
                    <a:pt x="137" y="46"/>
                  </a:cubicBezTo>
                  <a:cubicBezTo>
                    <a:pt x="143" y="46"/>
                    <a:pt x="150" y="48"/>
                    <a:pt x="156" y="53"/>
                  </a:cubicBezTo>
                  <a:cubicBezTo>
                    <a:pt x="185" y="18"/>
                    <a:pt x="185" y="18"/>
                    <a:pt x="185" y="18"/>
                  </a:cubicBezTo>
                  <a:cubicBezTo>
                    <a:pt x="164" y="0"/>
                    <a:pt x="164" y="0"/>
                    <a:pt x="16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0" name="Freeform 29"/>
            <p:cNvSpPr/>
            <p:nvPr/>
          </p:nvSpPr>
          <p:spPr bwMode="auto">
            <a:xfrm>
              <a:off x="7504113" y="2044700"/>
              <a:ext cx="1163638" cy="1181100"/>
            </a:xfrm>
            <a:custGeom>
              <a:avLst/>
              <a:gdLst>
                <a:gd name="T0" fmla="*/ 36 w 55"/>
                <a:gd name="T1" fmla="*/ 0 h 56"/>
                <a:gd name="T2" fmla="*/ 11 w 55"/>
                <a:gd name="T3" fmla="*/ 12 h 56"/>
                <a:gd name="T4" fmla="*/ 13 w 55"/>
                <a:gd name="T5" fmla="*/ 56 h 56"/>
                <a:gd name="T6" fmla="*/ 17 w 55"/>
                <a:gd name="T7" fmla="*/ 51 h 56"/>
                <a:gd name="T8" fmla="*/ 16 w 55"/>
                <a:gd name="T9" fmla="*/ 16 h 56"/>
                <a:gd name="T10" fmla="*/ 36 w 55"/>
                <a:gd name="T11" fmla="*/ 7 h 56"/>
                <a:gd name="T12" fmla="*/ 51 w 55"/>
                <a:gd name="T13" fmla="*/ 11 h 56"/>
                <a:gd name="T14" fmla="*/ 55 w 55"/>
                <a:gd name="T15" fmla="*/ 7 h 56"/>
                <a:gd name="T16" fmla="*/ 36 w 55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56">
                  <a:moveTo>
                    <a:pt x="36" y="0"/>
                  </a:moveTo>
                  <a:cubicBezTo>
                    <a:pt x="26" y="0"/>
                    <a:pt x="17" y="4"/>
                    <a:pt x="11" y="12"/>
                  </a:cubicBezTo>
                  <a:cubicBezTo>
                    <a:pt x="0" y="25"/>
                    <a:pt x="1" y="44"/>
                    <a:pt x="13" y="56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8" y="41"/>
                    <a:pt x="7" y="26"/>
                    <a:pt x="16" y="16"/>
                  </a:cubicBezTo>
                  <a:cubicBezTo>
                    <a:pt x="21" y="10"/>
                    <a:pt x="28" y="7"/>
                    <a:pt x="36" y="7"/>
                  </a:cubicBezTo>
                  <a:cubicBezTo>
                    <a:pt x="41" y="7"/>
                    <a:pt x="46" y="8"/>
                    <a:pt x="51" y="11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49" y="2"/>
                    <a:pt x="42" y="0"/>
                    <a:pt x="36" y="0"/>
                  </a:cubicBezTo>
                </a:path>
              </a:pathLst>
            </a:custGeom>
            <a:solidFill>
              <a:srgbClr val="0E30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1" name="Freeform 30"/>
            <p:cNvSpPr/>
            <p:nvPr/>
          </p:nvSpPr>
          <p:spPr bwMode="auto">
            <a:xfrm>
              <a:off x="7653338" y="2192338"/>
              <a:ext cx="928688" cy="928688"/>
            </a:xfrm>
            <a:custGeom>
              <a:avLst/>
              <a:gdLst>
                <a:gd name="T0" fmla="*/ 29 w 44"/>
                <a:gd name="T1" fmla="*/ 0 h 44"/>
                <a:gd name="T2" fmla="*/ 9 w 44"/>
                <a:gd name="T3" fmla="*/ 9 h 44"/>
                <a:gd name="T4" fmla="*/ 10 w 44"/>
                <a:gd name="T5" fmla="*/ 44 h 44"/>
                <a:gd name="T6" fmla="*/ 44 w 44"/>
                <a:gd name="T7" fmla="*/ 4 h 44"/>
                <a:gd name="T8" fmla="*/ 29 w 44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4">
                  <a:moveTo>
                    <a:pt x="29" y="0"/>
                  </a:moveTo>
                  <a:cubicBezTo>
                    <a:pt x="21" y="0"/>
                    <a:pt x="14" y="3"/>
                    <a:pt x="9" y="9"/>
                  </a:cubicBezTo>
                  <a:cubicBezTo>
                    <a:pt x="0" y="19"/>
                    <a:pt x="1" y="34"/>
                    <a:pt x="10" y="4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39" y="1"/>
                    <a:pt x="34" y="0"/>
                    <a:pt x="29" y="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2" name="Freeform 31"/>
            <p:cNvSpPr/>
            <p:nvPr/>
          </p:nvSpPr>
          <p:spPr bwMode="auto">
            <a:xfrm>
              <a:off x="8836025" y="990600"/>
              <a:ext cx="846138" cy="463550"/>
            </a:xfrm>
            <a:custGeom>
              <a:avLst/>
              <a:gdLst>
                <a:gd name="T0" fmla="*/ 38 w 40"/>
                <a:gd name="T1" fmla="*/ 0 h 22"/>
                <a:gd name="T2" fmla="*/ 19 w 40"/>
                <a:gd name="T3" fmla="*/ 1 h 22"/>
                <a:gd name="T4" fmla="*/ 0 w 40"/>
                <a:gd name="T5" fmla="*/ 3 h 22"/>
                <a:gd name="T6" fmla="*/ 0 w 40"/>
                <a:gd name="T7" fmla="*/ 4 h 22"/>
                <a:gd name="T8" fmla="*/ 21 w 40"/>
                <a:gd name="T9" fmla="*/ 22 h 22"/>
                <a:gd name="T10" fmla="*/ 40 w 40"/>
                <a:gd name="T11" fmla="*/ 0 h 22"/>
                <a:gd name="T12" fmla="*/ 40 w 40"/>
                <a:gd name="T13" fmla="*/ 0 h 22"/>
                <a:gd name="T14" fmla="*/ 38 w 40"/>
                <a:gd name="T1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22">
                  <a:moveTo>
                    <a:pt x="38" y="0"/>
                  </a:moveTo>
                  <a:cubicBezTo>
                    <a:pt x="35" y="0"/>
                    <a:pt x="28" y="0"/>
                    <a:pt x="19" y="1"/>
                  </a:cubicBezTo>
                  <a:cubicBezTo>
                    <a:pt x="13" y="1"/>
                    <a:pt x="6" y="2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3" name="Freeform 32"/>
            <p:cNvSpPr/>
            <p:nvPr/>
          </p:nvSpPr>
          <p:spPr bwMode="auto">
            <a:xfrm>
              <a:off x="5411788" y="3500438"/>
              <a:ext cx="1565275" cy="1898650"/>
            </a:xfrm>
            <a:custGeom>
              <a:avLst/>
              <a:gdLst>
                <a:gd name="T0" fmla="*/ 37 w 74"/>
                <a:gd name="T1" fmla="*/ 0 h 90"/>
                <a:gd name="T2" fmla="*/ 30 w 74"/>
                <a:gd name="T3" fmla="*/ 13 h 90"/>
                <a:gd name="T4" fmla="*/ 38 w 74"/>
                <a:gd name="T5" fmla="*/ 32 h 90"/>
                <a:gd name="T6" fmla="*/ 6 w 74"/>
                <a:gd name="T7" fmla="*/ 70 h 90"/>
                <a:gd name="T8" fmla="*/ 7 w 74"/>
                <a:gd name="T9" fmla="*/ 55 h 90"/>
                <a:gd name="T10" fmla="*/ 0 w 74"/>
                <a:gd name="T11" fmla="*/ 69 h 90"/>
                <a:gd name="T12" fmla="*/ 25 w 74"/>
                <a:gd name="T13" fmla="*/ 90 h 90"/>
                <a:gd name="T14" fmla="*/ 74 w 74"/>
                <a:gd name="T15" fmla="*/ 31 h 90"/>
                <a:gd name="T16" fmla="*/ 37 w 74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90">
                  <a:moveTo>
                    <a:pt x="37" y="0"/>
                  </a:moveTo>
                  <a:cubicBezTo>
                    <a:pt x="35" y="4"/>
                    <a:pt x="32" y="8"/>
                    <a:pt x="30" y="13"/>
                  </a:cubicBezTo>
                  <a:cubicBezTo>
                    <a:pt x="37" y="20"/>
                    <a:pt x="38" y="32"/>
                    <a:pt x="38" y="32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10" y="60"/>
                    <a:pt x="10" y="56"/>
                    <a:pt x="7" y="55"/>
                  </a:cubicBezTo>
                  <a:cubicBezTo>
                    <a:pt x="4" y="61"/>
                    <a:pt x="2" y="66"/>
                    <a:pt x="0" y="69"/>
                  </a:cubicBezTo>
                  <a:cubicBezTo>
                    <a:pt x="25" y="90"/>
                    <a:pt x="25" y="90"/>
                    <a:pt x="25" y="90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37" y="0"/>
                    <a:pt x="37" y="0"/>
                    <a:pt x="37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3954463" y="3668713"/>
              <a:ext cx="1731963" cy="1982788"/>
            </a:xfrm>
            <a:custGeom>
              <a:avLst/>
              <a:gdLst>
                <a:gd name="T0" fmla="*/ 3 w 82"/>
                <a:gd name="T1" fmla="*/ 94 h 94"/>
                <a:gd name="T2" fmla="*/ 0 w 82"/>
                <a:gd name="T3" fmla="*/ 94 h 94"/>
                <a:gd name="T4" fmla="*/ 0 w 82"/>
                <a:gd name="T5" fmla="*/ 94 h 94"/>
                <a:gd name="T6" fmla="*/ 3 w 82"/>
                <a:gd name="T7" fmla="*/ 94 h 94"/>
                <a:gd name="T8" fmla="*/ 3 w 82"/>
                <a:gd name="T9" fmla="*/ 94 h 94"/>
                <a:gd name="T10" fmla="*/ 62 w 82"/>
                <a:gd name="T11" fmla="*/ 7 h 94"/>
                <a:gd name="T12" fmla="*/ 47 w 82"/>
                <a:gd name="T13" fmla="*/ 20 h 94"/>
                <a:gd name="T14" fmla="*/ 62 w 82"/>
                <a:gd name="T15" fmla="*/ 7 h 94"/>
                <a:gd name="T16" fmla="*/ 79 w 82"/>
                <a:gd name="T17" fmla="*/ 0 h 94"/>
                <a:gd name="T18" fmla="*/ 73 w 82"/>
                <a:gd name="T19" fmla="*/ 2 h 94"/>
                <a:gd name="T20" fmla="*/ 76 w 82"/>
                <a:gd name="T21" fmla="*/ 1 h 94"/>
                <a:gd name="T22" fmla="*/ 76 w 82"/>
                <a:gd name="T23" fmla="*/ 1 h 94"/>
                <a:gd name="T24" fmla="*/ 79 w 82"/>
                <a:gd name="T25" fmla="*/ 0 h 94"/>
                <a:gd name="T26" fmla="*/ 82 w 82"/>
                <a:gd name="T27" fmla="*/ 0 h 94"/>
                <a:gd name="T28" fmla="*/ 80 w 82"/>
                <a:gd name="T29" fmla="*/ 0 h 94"/>
                <a:gd name="T30" fmla="*/ 80 w 82"/>
                <a:gd name="T31" fmla="*/ 0 h 94"/>
                <a:gd name="T32" fmla="*/ 82 w 82"/>
                <a:gd name="T33" fmla="*/ 0 h 94"/>
                <a:gd name="T34" fmla="*/ 82 w 82"/>
                <a:gd name="T3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94">
                  <a:moveTo>
                    <a:pt x="3" y="94"/>
                  </a:moveTo>
                  <a:cubicBezTo>
                    <a:pt x="0" y="94"/>
                    <a:pt x="0" y="94"/>
                    <a:pt x="0" y="9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3" y="94"/>
                    <a:pt x="3" y="94"/>
                    <a:pt x="3" y="94"/>
                  </a:cubicBezTo>
                  <a:moveTo>
                    <a:pt x="62" y="7"/>
                  </a:moveTo>
                  <a:cubicBezTo>
                    <a:pt x="57" y="10"/>
                    <a:pt x="52" y="15"/>
                    <a:pt x="47" y="20"/>
                  </a:cubicBezTo>
                  <a:cubicBezTo>
                    <a:pt x="52" y="15"/>
                    <a:pt x="57" y="10"/>
                    <a:pt x="62" y="7"/>
                  </a:cubicBezTo>
                  <a:moveTo>
                    <a:pt x="79" y="0"/>
                  </a:moveTo>
                  <a:cubicBezTo>
                    <a:pt x="77" y="1"/>
                    <a:pt x="75" y="1"/>
                    <a:pt x="73" y="2"/>
                  </a:cubicBezTo>
                  <a:cubicBezTo>
                    <a:pt x="74" y="1"/>
                    <a:pt x="75" y="1"/>
                    <a:pt x="76" y="1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7" y="1"/>
                    <a:pt x="78" y="0"/>
                    <a:pt x="79" y="0"/>
                  </a:cubicBezTo>
                  <a:moveTo>
                    <a:pt x="82" y="0"/>
                  </a:moveTo>
                  <a:cubicBezTo>
                    <a:pt x="82" y="0"/>
                    <a:pt x="81" y="0"/>
                    <a:pt x="8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1" y="0"/>
                    <a:pt x="82" y="0"/>
                    <a:pt x="82" y="0"/>
                  </a:cubicBezTo>
                  <a:cubicBezTo>
                    <a:pt x="82" y="0"/>
                    <a:pt x="82" y="0"/>
                    <a:pt x="82" y="0"/>
                  </a:cubicBezTo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5" name="Freeform 34"/>
            <p:cNvSpPr/>
            <p:nvPr/>
          </p:nvSpPr>
          <p:spPr bwMode="auto">
            <a:xfrm>
              <a:off x="3954463" y="3668713"/>
              <a:ext cx="1731963" cy="1982788"/>
            </a:xfrm>
            <a:custGeom>
              <a:avLst/>
              <a:gdLst>
                <a:gd name="T0" fmla="*/ 82 w 82"/>
                <a:gd name="T1" fmla="*/ 0 h 94"/>
                <a:gd name="T2" fmla="*/ 80 w 82"/>
                <a:gd name="T3" fmla="*/ 0 h 94"/>
                <a:gd name="T4" fmla="*/ 80 w 82"/>
                <a:gd name="T5" fmla="*/ 0 h 94"/>
                <a:gd name="T6" fmla="*/ 79 w 82"/>
                <a:gd name="T7" fmla="*/ 0 h 94"/>
                <a:gd name="T8" fmla="*/ 76 w 82"/>
                <a:gd name="T9" fmla="*/ 1 h 94"/>
                <a:gd name="T10" fmla="*/ 76 w 82"/>
                <a:gd name="T11" fmla="*/ 1 h 94"/>
                <a:gd name="T12" fmla="*/ 73 w 82"/>
                <a:gd name="T13" fmla="*/ 2 h 94"/>
                <a:gd name="T14" fmla="*/ 72 w 82"/>
                <a:gd name="T15" fmla="*/ 2 h 94"/>
                <a:gd name="T16" fmla="*/ 62 w 82"/>
                <a:gd name="T17" fmla="*/ 7 h 94"/>
                <a:gd name="T18" fmla="*/ 47 w 82"/>
                <a:gd name="T19" fmla="*/ 20 h 94"/>
                <a:gd name="T20" fmla="*/ 0 w 82"/>
                <a:gd name="T21" fmla="*/ 94 h 94"/>
                <a:gd name="T22" fmla="*/ 3 w 82"/>
                <a:gd name="T23" fmla="*/ 94 h 94"/>
                <a:gd name="T24" fmla="*/ 74 w 82"/>
                <a:gd name="T25" fmla="*/ 2 h 94"/>
                <a:gd name="T26" fmla="*/ 82 w 82"/>
                <a:gd name="T27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94">
                  <a:moveTo>
                    <a:pt x="82" y="0"/>
                  </a:moveTo>
                  <a:cubicBezTo>
                    <a:pt x="82" y="0"/>
                    <a:pt x="81" y="0"/>
                    <a:pt x="8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0"/>
                    <a:pt x="79" y="0"/>
                    <a:pt x="79" y="0"/>
                  </a:cubicBezTo>
                  <a:cubicBezTo>
                    <a:pt x="78" y="0"/>
                    <a:pt x="77" y="1"/>
                    <a:pt x="76" y="1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5" y="1"/>
                    <a:pt x="74" y="1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68" y="3"/>
                    <a:pt x="65" y="5"/>
                    <a:pt x="62" y="7"/>
                  </a:cubicBezTo>
                  <a:cubicBezTo>
                    <a:pt x="57" y="10"/>
                    <a:pt x="52" y="15"/>
                    <a:pt x="47" y="20"/>
                  </a:cubicBezTo>
                  <a:cubicBezTo>
                    <a:pt x="31" y="40"/>
                    <a:pt x="18" y="69"/>
                    <a:pt x="0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29" y="57"/>
                    <a:pt x="44" y="12"/>
                    <a:pt x="74" y="2"/>
                  </a:cubicBezTo>
                  <a:cubicBezTo>
                    <a:pt x="77" y="1"/>
                    <a:pt x="80" y="0"/>
                    <a:pt x="82" y="0"/>
                  </a:cubicBezTo>
                </a:path>
              </a:pathLst>
            </a:custGeom>
            <a:solidFill>
              <a:srgbClr val="898C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6" name="Freeform 35"/>
            <p:cNvSpPr/>
            <p:nvPr/>
          </p:nvSpPr>
          <p:spPr bwMode="auto">
            <a:xfrm>
              <a:off x="4016375" y="3668713"/>
              <a:ext cx="2198688" cy="1982788"/>
            </a:xfrm>
            <a:custGeom>
              <a:avLst/>
              <a:gdLst>
                <a:gd name="T0" fmla="*/ 80 w 104"/>
                <a:gd name="T1" fmla="*/ 0 h 94"/>
                <a:gd name="T2" fmla="*/ 79 w 104"/>
                <a:gd name="T3" fmla="*/ 0 h 94"/>
                <a:gd name="T4" fmla="*/ 79 w 104"/>
                <a:gd name="T5" fmla="*/ 0 h 94"/>
                <a:gd name="T6" fmla="*/ 71 w 104"/>
                <a:gd name="T7" fmla="*/ 2 h 94"/>
                <a:gd name="T8" fmla="*/ 0 w 104"/>
                <a:gd name="T9" fmla="*/ 94 h 94"/>
                <a:gd name="T10" fmla="*/ 0 w 104"/>
                <a:gd name="T11" fmla="*/ 94 h 94"/>
                <a:gd name="T12" fmla="*/ 13 w 104"/>
                <a:gd name="T13" fmla="*/ 91 h 94"/>
                <a:gd name="T14" fmla="*/ 70 w 104"/>
                <a:gd name="T15" fmla="*/ 47 h 94"/>
                <a:gd name="T16" fmla="*/ 70 w 104"/>
                <a:gd name="T17" fmla="*/ 47 h 94"/>
                <a:gd name="T18" fmla="*/ 72 w 104"/>
                <a:gd name="T19" fmla="*/ 47 h 94"/>
                <a:gd name="T20" fmla="*/ 73 w 104"/>
                <a:gd name="T21" fmla="*/ 47 h 94"/>
                <a:gd name="T22" fmla="*/ 73 w 104"/>
                <a:gd name="T23" fmla="*/ 47 h 94"/>
                <a:gd name="T24" fmla="*/ 72 w 104"/>
                <a:gd name="T25" fmla="*/ 62 h 94"/>
                <a:gd name="T26" fmla="*/ 104 w 104"/>
                <a:gd name="T27" fmla="*/ 24 h 94"/>
                <a:gd name="T28" fmla="*/ 96 w 104"/>
                <a:gd name="T29" fmla="*/ 5 h 94"/>
                <a:gd name="T30" fmla="*/ 96 w 104"/>
                <a:gd name="T31" fmla="*/ 5 h 94"/>
                <a:gd name="T32" fmla="*/ 94 w 104"/>
                <a:gd name="T33" fmla="*/ 3 h 94"/>
                <a:gd name="T34" fmla="*/ 94 w 104"/>
                <a:gd name="T35" fmla="*/ 3 h 94"/>
                <a:gd name="T36" fmla="*/ 94 w 104"/>
                <a:gd name="T37" fmla="*/ 3 h 94"/>
                <a:gd name="T38" fmla="*/ 93 w 104"/>
                <a:gd name="T39" fmla="*/ 5 h 94"/>
                <a:gd name="T40" fmla="*/ 80 w 104"/>
                <a:gd name="T4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4" h="94">
                  <a:moveTo>
                    <a:pt x="80" y="0"/>
                  </a:moveTo>
                  <a:cubicBezTo>
                    <a:pt x="80" y="0"/>
                    <a:pt x="80" y="0"/>
                    <a:pt x="79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7" y="0"/>
                    <a:pt x="74" y="1"/>
                    <a:pt x="71" y="2"/>
                  </a:cubicBezTo>
                  <a:cubicBezTo>
                    <a:pt x="41" y="12"/>
                    <a:pt x="26" y="57"/>
                    <a:pt x="0" y="9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3" y="91"/>
                    <a:pt x="13" y="91"/>
                    <a:pt x="13" y="91"/>
                  </a:cubicBezTo>
                  <a:cubicBezTo>
                    <a:pt x="13" y="91"/>
                    <a:pt x="58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1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6" y="48"/>
                    <a:pt x="76" y="52"/>
                    <a:pt x="72" y="62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3" y="12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5" y="4"/>
                    <a:pt x="95" y="4"/>
                    <a:pt x="94" y="3"/>
                  </a:cubicBezTo>
                  <a:cubicBezTo>
                    <a:pt x="94" y="3"/>
                    <a:pt x="94" y="3"/>
                    <a:pt x="94" y="3"/>
                  </a:cubicBezTo>
                  <a:cubicBezTo>
                    <a:pt x="94" y="3"/>
                    <a:pt x="94" y="3"/>
                    <a:pt x="94" y="3"/>
                  </a:cubicBezTo>
                  <a:cubicBezTo>
                    <a:pt x="94" y="4"/>
                    <a:pt x="93" y="4"/>
                    <a:pt x="93" y="5"/>
                  </a:cubicBezTo>
                  <a:cubicBezTo>
                    <a:pt x="90" y="2"/>
                    <a:pt x="86" y="0"/>
                    <a:pt x="80" y="0"/>
                  </a:cubicBezTo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7" name="Freeform 36"/>
            <p:cNvSpPr/>
            <p:nvPr/>
          </p:nvSpPr>
          <p:spPr bwMode="auto">
            <a:xfrm>
              <a:off x="5370513" y="5610225"/>
              <a:ext cx="84138" cy="84138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0 h 4"/>
                <a:gd name="T4" fmla="*/ 2 w 4"/>
                <a:gd name="T5" fmla="*/ 2 h 4"/>
                <a:gd name="T6" fmla="*/ 2 w 4"/>
                <a:gd name="T7" fmla="*/ 2 h 4"/>
                <a:gd name="T8" fmla="*/ 4 w 4"/>
                <a:gd name="T9" fmla="*/ 4 h 4"/>
                <a:gd name="T10" fmla="*/ 4 w 4"/>
                <a:gd name="T11" fmla="*/ 4 h 4"/>
                <a:gd name="T12" fmla="*/ 0 w 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1A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8" name="Freeform 37"/>
            <p:cNvSpPr/>
            <p:nvPr/>
          </p:nvSpPr>
          <p:spPr bwMode="auto">
            <a:xfrm>
              <a:off x="5411788" y="5651500"/>
              <a:ext cx="42863" cy="42863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2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18E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9" name="Freeform 38"/>
            <p:cNvSpPr/>
            <p:nvPr/>
          </p:nvSpPr>
          <p:spPr bwMode="auto">
            <a:xfrm>
              <a:off x="5454650" y="5694363"/>
              <a:ext cx="127000" cy="106363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0 h 5"/>
                <a:gd name="T4" fmla="*/ 0 w 6"/>
                <a:gd name="T5" fmla="*/ 0 h 5"/>
                <a:gd name="T6" fmla="*/ 0 w 6"/>
                <a:gd name="T7" fmla="*/ 0 h 5"/>
                <a:gd name="T8" fmla="*/ 6 w 6"/>
                <a:gd name="T9" fmla="*/ 5 h 5"/>
                <a:gd name="T10" fmla="*/ 6 w 6"/>
                <a:gd name="T11" fmla="*/ 5 h 5"/>
                <a:gd name="T12" fmla="*/ 0 w 6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B850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5" name="TextBox 23"/>
          <p:cNvSpPr txBox="1"/>
          <p:nvPr/>
        </p:nvSpPr>
        <p:spPr>
          <a:xfrm>
            <a:off x="1365250" y="1715135"/>
            <a:ext cx="22313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目标用户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65250" y="2870835"/>
            <a:ext cx="48672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学生、工作党、会议记录者、记者、新闻编辑者</a:t>
            </a:r>
          </a:p>
        </p:txBody>
      </p:sp>
      <p:pic>
        <p:nvPicPr>
          <p:cNvPr id="2" name="李6">
            <a:hlinkClick r:id="" action="ppaction://media"/>
            <a:extLst>
              <a:ext uri="{FF2B5EF4-FFF2-40B4-BE49-F238E27FC236}">
                <a16:creationId xmlns:a16="http://schemas.microsoft.com/office/drawing/2014/main" id="{2867A9C1-6912-4E64-BDDC-3679758F32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72216" y="1053820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66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722120" y="1057275"/>
            <a:ext cx="22313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用户痛点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11910" y="2301875"/>
            <a:ext cx="686181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场景一：用户想快速地了解一段录音的内容。</a:t>
            </a: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场景二：用户想将录音的内容转换成文本内容进行笔记整理。</a:t>
            </a: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场景三：用户想快速地摘取出图片的文字信息。</a:t>
            </a: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场景四：用户想对录音的内容进行一个文本上的翻译。</a:t>
            </a: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场景五：相对自己编辑笔记的时候出现的错误进行纠正。</a:t>
            </a:r>
          </a:p>
        </p:txBody>
      </p:sp>
      <p:sp>
        <p:nvSpPr>
          <p:cNvPr id="2" name="矩形 1"/>
          <p:cNvSpPr/>
          <p:nvPr/>
        </p:nvSpPr>
        <p:spPr>
          <a:xfrm>
            <a:off x="8351697" y="2324808"/>
            <a:ext cx="3535962" cy="3000210"/>
          </a:xfrm>
          <a:prstGeom prst="rect">
            <a:avLst/>
          </a:prstGeom>
          <a:blipFill dpi="0" rotWithShape="1">
            <a:blip r:embed="rId5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李7">
            <a:hlinkClick r:id="" action="ppaction://media"/>
            <a:extLst>
              <a:ext uri="{FF2B5EF4-FFF2-40B4-BE49-F238E27FC236}">
                <a16:creationId xmlns:a16="http://schemas.microsoft.com/office/drawing/2014/main" id="{68C577FF-9D68-4A2E-836A-33CB486EAD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41743" y="105727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76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311910" y="1004570"/>
            <a:ext cx="62350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需求列表与人工智能API加值</a:t>
            </a: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836420" y="2567940"/>
          <a:ext cx="7690485" cy="188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28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001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74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2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标题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用户案例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重要程度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音频文件转写API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用户想对录音的内容进行笔记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重要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计算机视觉API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用户想提取出图片内的文本信息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重要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文本纠错API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相对自己编辑笔记的错误进行纠正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次重要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文本翻译API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用户想对外语录音进行翻译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/>
                        <a:t>次重要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李8">
            <a:hlinkClick r:id="" action="ppaction://media"/>
            <a:extLst>
              <a:ext uri="{FF2B5EF4-FFF2-40B4-BE49-F238E27FC236}">
                <a16:creationId xmlns:a16="http://schemas.microsoft.com/office/drawing/2014/main" id="{0937539B-0765-446C-BE5E-B43C6CBB59D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49855" y="1048136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3"/>
          <p:cNvSpPr txBox="1"/>
          <p:nvPr/>
        </p:nvSpPr>
        <p:spPr>
          <a:xfrm>
            <a:off x="1285240" y="713740"/>
            <a:ext cx="34728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具体应用场景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85240" y="2085340"/>
            <a:ext cx="686181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场景一：小明今天老板开了个会议，精神状态不好先对会议内容进行了录音，晚上在对老板讲的内容进笔记的时候，将会议音频导入智能记录助手转换为文本信息，并且直接在软件内进行文字编辑、整理重要内容，最后保存在智能记录助手的笔记本中。</a:t>
            </a:r>
          </a:p>
          <a:p>
            <a:endParaRPr lang="zh-CN" altLang="en-US"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场景二：小明今天这堂课老师的ppt内容不错，上课的时候拍了很多照片，课后把图片导入智能记录助手中，快速地提取出了图片中的文字内容，节省了不少手动敲打的时间。</a:t>
            </a:r>
          </a:p>
          <a:p>
            <a:endParaRPr lang="zh-CN" altLang="en-US" sz="2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411845" y="2085340"/>
            <a:ext cx="3628390" cy="3355340"/>
          </a:xfrm>
          <a:prstGeom prst="rect">
            <a:avLst/>
          </a:prstGeom>
          <a:blipFill dpi="0" rotWithShape="1">
            <a:blip r:embed="rId5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李9">
            <a:hlinkClick r:id="" action="ppaction://media"/>
            <a:extLst>
              <a:ext uri="{FF2B5EF4-FFF2-40B4-BE49-F238E27FC236}">
                <a16:creationId xmlns:a16="http://schemas.microsoft.com/office/drawing/2014/main" id="{2E7A889C-0797-4EF6-AB98-26C7F080FA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77847" y="118170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slow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71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4" grpId="0" bldLvl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1D93E8CE-2572-4B4B-8209-E50A9BC020D7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PRESENTATION_TITLE" val="bt536.pptx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fe04d8b8-1baf-497e-aab2-599cec991573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fda34ac5-b4c3-4a8a-bb7f-0b40922c062a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1f86eff3-8271-4bb3-8aed-1ddf7b459f51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1f86eff3-8271-4bb3-8aed-1ddf7b459f51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1f86eff3-8271-4bb3-8aed-1ddf7b459f51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1f86eff3-8271-4bb3-8aed-1ddf7b459f51}"/>
</p:tagLst>
</file>

<file path=ppt/theme/theme1.xml><?xml version="1.0" encoding="utf-8"?>
<a:theme xmlns:a="http://schemas.openxmlformats.org/drawingml/2006/main" name="第一PPT，www.1ppt.com">
  <a:themeElements>
    <a:clrScheme name="自定义 48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77570"/>
      </a:accent1>
      <a:accent2>
        <a:srgbClr val="5FC7A4"/>
      </a:accent2>
      <a:accent3>
        <a:srgbClr val="277570"/>
      </a:accent3>
      <a:accent4>
        <a:srgbClr val="5FC7A4"/>
      </a:accent4>
      <a:accent5>
        <a:srgbClr val="277570"/>
      </a:accent5>
      <a:accent6>
        <a:srgbClr val="5FC7A4"/>
      </a:accent6>
      <a:hlink>
        <a:srgbClr val="277570"/>
      </a:hlink>
      <a:folHlink>
        <a:srgbClr val="5FC7A4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1229</Words>
  <Application>Microsoft Office PowerPoint</Application>
  <PresentationFormat>自定义</PresentationFormat>
  <Paragraphs>168</Paragraphs>
  <Slides>20</Slides>
  <Notes>20</Notes>
  <HiddenSlides>0</HiddenSlides>
  <MMClips>20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华文隶书</vt:lpstr>
      <vt:lpstr>Arial</vt:lpstr>
      <vt:lpstr>Calibri</vt:lpstr>
      <vt:lpstr>Calibri Light</vt:lpstr>
      <vt:lpstr>Impact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清新叶子</dc:title>
  <dc:creator/>
  <cp:keywords>www.1ppt.com</cp:keywords>
  <cp:lastModifiedBy/>
  <cp:revision>26</cp:revision>
  <dcterms:created xsi:type="dcterms:W3CDTF">2016-10-17T14:00:00Z</dcterms:created>
  <dcterms:modified xsi:type="dcterms:W3CDTF">2020-01-09T14:47:38Z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2052-11.1.0.9305</vt:lpwstr>
  </property>
</Properties>
</file>

<file path=docProps/thumbnail.jpeg>
</file>